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73" r:id="rId2"/>
    <p:sldId id="285" r:id="rId3"/>
    <p:sldId id="283" r:id="rId4"/>
    <p:sldId id="257" r:id="rId5"/>
    <p:sldId id="274" r:id="rId6"/>
    <p:sldId id="265" r:id="rId7"/>
    <p:sldId id="281" r:id="rId8"/>
    <p:sldId id="287" r:id="rId9"/>
    <p:sldId id="266" r:id="rId10"/>
    <p:sldId id="288" r:id="rId11"/>
    <p:sldId id="286" r:id="rId12"/>
    <p:sldId id="284" r:id="rId13"/>
    <p:sldId id="27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63E3"/>
    <a:srgbClr val="609CFF"/>
    <a:srgbClr val="09B8BD"/>
    <a:srgbClr val="02BA38"/>
    <a:srgbClr val="B79F01"/>
    <a:srgbClr val="F8766D"/>
    <a:srgbClr val="FF0000"/>
    <a:srgbClr val="029B3A"/>
    <a:srgbClr val="065AAD"/>
    <a:srgbClr val="9964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17"/>
    <p:restoredTop sz="92394"/>
  </p:normalViewPr>
  <p:slideViewPr>
    <p:cSldViewPr snapToGrid="0">
      <p:cViewPr>
        <p:scale>
          <a:sx n="114" d="100"/>
          <a:sy n="114" d="100"/>
        </p:scale>
        <p:origin x="6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D083AB-245E-7B4B-A1E2-6200E4407FAA}" type="doc">
      <dgm:prSet loTypeId="urn:microsoft.com/office/officeart/2005/8/layout/venn1" loCatId="" qsTypeId="urn:microsoft.com/office/officeart/2005/8/quickstyle/simple1" qsCatId="simple" csTypeId="urn:microsoft.com/office/officeart/2005/8/colors/colorful3" csCatId="colorful" phldr="1"/>
      <dgm:spPr/>
    </dgm:pt>
    <dgm:pt modelId="{B256C2B9-42B2-F54A-A98F-C0C0C1F19673}">
      <dgm:prSet phldrT="[Text]" custT="1"/>
      <dgm:spPr/>
      <dgm:t>
        <a:bodyPr/>
        <a:lstStyle/>
        <a:p>
          <a:r>
            <a:rPr lang="en-GB" sz="1800" i="1" dirty="0"/>
            <a:t>Nucleotide or Protein sequences</a:t>
          </a:r>
        </a:p>
      </dgm:t>
    </dgm:pt>
    <dgm:pt modelId="{6C4617D4-1CF7-A041-AE2F-08F663DEF8EB}" type="parTrans" cxnId="{66F31C99-5AC3-B049-A3A4-9B8DEC5084A9}">
      <dgm:prSet/>
      <dgm:spPr/>
      <dgm:t>
        <a:bodyPr/>
        <a:lstStyle/>
        <a:p>
          <a:endParaRPr lang="en-GB" sz="1000"/>
        </a:p>
      </dgm:t>
    </dgm:pt>
    <dgm:pt modelId="{6F41F355-42F1-C049-BDAA-F8BFA45E03C2}" type="sibTrans" cxnId="{66F31C99-5AC3-B049-A3A4-9B8DEC5084A9}">
      <dgm:prSet/>
      <dgm:spPr/>
      <dgm:t>
        <a:bodyPr/>
        <a:lstStyle/>
        <a:p>
          <a:endParaRPr lang="en-GB" sz="1000"/>
        </a:p>
      </dgm:t>
    </dgm:pt>
    <dgm:pt modelId="{4DC7339A-C343-294C-B969-2AF36B9FB623}">
      <dgm:prSet phldrT="[Text]" custT="1"/>
      <dgm:spPr/>
      <dgm:t>
        <a:bodyPr/>
        <a:lstStyle/>
        <a:p>
          <a:r>
            <a:rPr lang="en-GB" sz="2400" dirty="0"/>
            <a:t>Machine </a:t>
          </a:r>
          <a:r>
            <a:rPr lang="en-GB" sz="2400" u="sng" dirty="0"/>
            <a:t>Learning</a:t>
          </a:r>
        </a:p>
      </dgm:t>
    </dgm:pt>
    <dgm:pt modelId="{789D0DF5-E53F-6143-8C1D-EA446B9C785F}" type="parTrans" cxnId="{750115FB-627D-DA42-9C5A-315B3047DF3C}">
      <dgm:prSet/>
      <dgm:spPr/>
      <dgm:t>
        <a:bodyPr/>
        <a:lstStyle/>
        <a:p>
          <a:endParaRPr lang="en-GB" sz="1000"/>
        </a:p>
      </dgm:t>
    </dgm:pt>
    <dgm:pt modelId="{4E83AF58-1F5E-C94D-8C8C-EDF8A2F86BE3}" type="sibTrans" cxnId="{750115FB-627D-DA42-9C5A-315B3047DF3C}">
      <dgm:prSet/>
      <dgm:spPr/>
      <dgm:t>
        <a:bodyPr/>
        <a:lstStyle/>
        <a:p>
          <a:endParaRPr lang="en-GB" sz="1000"/>
        </a:p>
      </dgm:t>
    </dgm:pt>
    <dgm:pt modelId="{EAF41546-DA07-2B47-90C7-E3D4D5F2D7DF}">
      <dgm:prSet phldrT="[Text]" custT="1"/>
      <dgm:spPr/>
      <dgm:t>
        <a:bodyPr/>
        <a:lstStyle/>
        <a:p>
          <a:r>
            <a:rPr lang="en-GB" sz="1800" i="1" dirty="0" err="1"/>
            <a:t>Physico</a:t>
          </a:r>
          <a:r>
            <a:rPr lang="en-GB" sz="1800" i="1" dirty="0"/>
            <a:t>-chemical properties of proteins</a:t>
          </a:r>
        </a:p>
      </dgm:t>
    </dgm:pt>
    <dgm:pt modelId="{1282F7AB-990E-C342-AB77-986559A17987}" type="parTrans" cxnId="{9B32A505-6495-F441-AB37-7352718E009C}">
      <dgm:prSet/>
      <dgm:spPr/>
      <dgm:t>
        <a:bodyPr/>
        <a:lstStyle/>
        <a:p>
          <a:endParaRPr lang="en-GB" sz="1000"/>
        </a:p>
      </dgm:t>
    </dgm:pt>
    <dgm:pt modelId="{89B439CE-150A-8B49-93A0-2589101309E9}" type="sibTrans" cxnId="{9B32A505-6495-F441-AB37-7352718E009C}">
      <dgm:prSet/>
      <dgm:spPr/>
      <dgm:t>
        <a:bodyPr/>
        <a:lstStyle/>
        <a:p>
          <a:endParaRPr lang="en-GB" sz="1000"/>
        </a:p>
      </dgm:t>
    </dgm:pt>
    <dgm:pt modelId="{C3171B99-E700-5340-93F6-1A6D32DE1A07}">
      <dgm:prSet custT="1"/>
      <dgm:spPr/>
      <dgm:t>
        <a:bodyPr/>
        <a:lstStyle/>
        <a:p>
          <a:r>
            <a:rPr lang="en-GB" sz="2400" u="sng" dirty="0"/>
            <a:t>Phylogenetics</a:t>
          </a:r>
        </a:p>
      </dgm:t>
    </dgm:pt>
    <dgm:pt modelId="{20BB8FFA-B444-7C42-B96F-B211C418AF96}" type="parTrans" cxnId="{9F5DFEFC-09CB-D946-B5F7-19F9706F60BB}">
      <dgm:prSet/>
      <dgm:spPr/>
      <dgm:t>
        <a:bodyPr/>
        <a:lstStyle/>
        <a:p>
          <a:endParaRPr lang="en-GB" sz="1000"/>
        </a:p>
      </dgm:t>
    </dgm:pt>
    <dgm:pt modelId="{57E5F03D-5E62-1046-9885-1EE39D2ED04E}" type="sibTrans" cxnId="{9F5DFEFC-09CB-D946-B5F7-19F9706F60BB}">
      <dgm:prSet/>
      <dgm:spPr/>
      <dgm:t>
        <a:bodyPr/>
        <a:lstStyle/>
        <a:p>
          <a:endParaRPr lang="en-GB" sz="1000"/>
        </a:p>
      </dgm:t>
    </dgm:pt>
    <dgm:pt modelId="{678F2F4E-491A-7E4C-8BF5-6C74141889BB}">
      <dgm:prSet phldrT="[Text]" custT="1"/>
      <dgm:spPr/>
      <dgm:t>
        <a:bodyPr/>
        <a:lstStyle/>
        <a:p>
          <a:r>
            <a:rPr lang="en-GB" sz="1800" dirty="0"/>
            <a:t>Inherently related to virus meta-data (host, subtype, etc.)</a:t>
          </a:r>
        </a:p>
      </dgm:t>
    </dgm:pt>
    <dgm:pt modelId="{6D18022F-AECD-EB4A-BE13-8E56F71548F9}" type="parTrans" cxnId="{11971363-BEFC-044D-9A0C-C5AE93245E4C}">
      <dgm:prSet/>
      <dgm:spPr/>
      <dgm:t>
        <a:bodyPr/>
        <a:lstStyle/>
        <a:p>
          <a:endParaRPr lang="en-GB" sz="1000"/>
        </a:p>
      </dgm:t>
    </dgm:pt>
    <dgm:pt modelId="{CDC5EC28-5773-064D-AD5E-F3C7AAF06BC7}" type="sibTrans" cxnId="{11971363-BEFC-044D-9A0C-C5AE93245E4C}">
      <dgm:prSet/>
      <dgm:spPr/>
      <dgm:t>
        <a:bodyPr/>
        <a:lstStyle/>
        <a:p>
          <a:endParaRPr lang="en-GB" sz="1000"/>
        </a:p>
      </dgm:t>
    </dgm:pt>
    <dgm:pt modelId="{7F3A0F3A-EE92-F749-BCF4-B4E1EA2EF521}">
      <dgm:prSet phldrT="[Text]" custT="1"/>
      <dgm:spPr/>
      <dgm:t>
        <a:bodyPr/>
        <a:lstStyle/>
        <a:p>
          <a:r>
            <a:rPr lang="en-GB" sz="1800" dirty="0"/>
            <a:t>Agnostic of virus meta-data</a:t>
          </a:r>
        </a:p>
      </dgm:t>
    </dgm:pt>
    <dgm:pt modelId="{6D4C126B-9CF1-8742-AEA0-E1DEC7C8E017}" type="parTrans" cxnId="{E37E9916-963C-8E42-BD7C-C8EC89388844}">
      <dgm:prSet/>
      <dgm:spPr/>
      <dgm:t>
        <a:bodyPr/>
        <a:lstStyle/>
        <a:p>
          <a:endParaRPr lang="en-GB" sz="1000"/>
        </a:p>
      </dgm:t>
    </dgm:pt>
    <dgm:pt modelId="{4C5DEE81-DFD7-F74E-A310-A9C4DC08D93E}" type="sibTrans" cxnId="{E37E9916-963C-8E42-BD7C-C8EC89388844}">
      <dgm:prSet/>
      <dgm:spPr/>
      <dgm:t>
        <a:bodyPr/>
        <a:lstStyle/>
        <a:p>
          <a:endParaRPr lang="en-GB" sz="1000"/>
        </a:p>
      </dgm:t>
    </dgm:pt>
    <dgm:pt modelId="{5929589D-883D-C34F-817F-51D1515D4866}">
      <dgm:prSet phldrT="[Text]" custT="1"/>
      <dgm:spPr/>
      <dgm:t>
        <a:bodyPr/>
        <a:lstStyle/>
        <a:p>
          <a:r>
            <a:rPr lang="en-GB" sz="1800" dirty="0"/>
            <a:t>Easy to add new observations</a:t>
          </a:r>
        </a:p>
      </dgm:t>
    </dgm:pt>
    <dgm:pt modelId="{7300A1EE-12A7-344A-9BE6-B36EE9789698}" type="parTrans" cxnId="{2D571969-DD0D-FA43-8B45-AB0294F494A6}">
      <dgm:prSet/>
      <dgm:spPr/>
      <dgm:t>
        <a:bodyPr/>
        <a:lstStyle/>
        <a:p>
          <a:endParaRPr lang="en-GB" sz="1600"/>
        </a:p>
      </dgm:t>
    </dgm:pt>
    <dgm:pt modelId="{545DD0C4-276C-D440-9379-DCEF1CE338B4}" type="sibTrans" cxnId="{2D571969-DD0D-FA43-8B45-AB0294F494A6}">
      <dgm:prSet/>
      <dgm:spPr/>
      <dgm:t>
        <a:bodyPr/>
        <a:lstStyle/>
        <a:p>
          <a:endParaRPr lang="en-GB" sz="1600"/>
        </a:p>
      </dgm:t>
    </dgm:pt>
    <dgm:pt modelId="{E0C5856C-412B-8542-A135-418C2BC312AD}">
      <dgm:prSet phldrT="[Text]" custT="1"/>
      <dgm:spPr/>
      <dgm:t>
        <a:bodyPr/>
        <a:lstStyle/>
        <a:p>
          <a:r>
            <a:rPr lang="en-GB" sz="1800" dirty="0"/>
            <a:t>Analyses are fairly intuitive </a:t>
          </a:r>
        </a:p>
      </dgm:t>
    </dgm:pt>
    <dgm:pt modelId="{F687CA04-1BED-464F-8EE5-97B4370EB11A}" type="parTrans" cxnId="{28B82747-4820-0442-B604-547B07D0BCF5}">
      <dgm:prSet/>
      <dgm:spPr/>
      <dgm:t>
        <a:bodyPr/>
        <a:lstStyle/>
        <a:p>
          <a:endParaRPr lang="en-GB" sz="1600"/>
        </a:p>
      </dgm:t>
    </dgm:pt>
    <dgm:pt modelId="{EB30C697-B1DC-744F-8FCA-0C00B984459B}" type="sibTrans" cxnId="{28B82747-4820-0442-B604-547B07D0BCF5}">
      <dgm:prSet/>
      <dgm:spPr/>
      <dgm:t>
        <a:bodyPr/>
        <a:lstStyle/>
        <a:p>
          <a:endParaRPr lang="en-GB" sz="1600"/>
        </a:p>
      </dgm:t>
    </dgm:pt>
    <dgm:pt modelId="{F9150CD0-FEAC-974E-AC26-38AEA9D78CA3}">
      <dgm:prSet phldrT="[Text]" custT="1"/>
      <dgm:spPr/>
      <dgm:t>
        <a:bodyPr/>
        <a:lstStyle/>
        <a:p>
          <a:r>
            <a:rPr lang="en-GB" sz="1800" dirty="0"/>
            <a:t>Analyses can be rather abstract to interpret</a:t>
          </a:r>
        </a:p>
      </dgm:t>
    </dgm:pt>
    <dgm:pt modelId="{D437861C-2783-164B-A260-98102F7918BE}" type="parTrans" cxnId="{24129939-8A10-BE49-B1D6-ED0FE99D135A}">
      <dgm:prSet/>
      <dgm:spPr/>
      <dgm:t>
        <a:bodyPr/>
        <a:lstStyle/>
        <a:p>
          <a:endParaRPr lang="en-GB" sz="1600"/>
        </a:p>
      </dgm:t>
    </dgm:pt>
    <dgm:pt modelId="{E6B69B0D-7730-3948-B013-157801A43D4B}" type="sibTrans" cxnId="{24129939-8A10-BE49-B1D6-ED0FE99D135A}">
      <dgm:prSet/>
      <dgm:spPr/>
      <dgm:t>
        <a:bodyPr/>
        <a:lstStyle/>
        <a:p>
          <a:endParaRPr lang="en-GB" sz="1600"/>
        </a:p>
      </dgm:t>
    </dgm:pt>
    <dgm:pt modelId="{06D281A6-639F-8045-BCC4-0CFF68F7494D}">
      <dgm:prSet phldrT="[Text]" custT="1"/>
      <dgm:spPr/>
      <dgm:t>
        <a:bodyPr/>
        <a:lstStyle/>
        <a:p>
          <a:r>
            <a:rPr lang="en-GB" sz="1800" dirty="0"/>
            <a:t>Time-sensitive</a:t>
          </a:r>
        </a:p>
      </dgm:t>
    </dgm:pt>
    <dgm:pt modelId="{52F7A591-8B05-CE47-ABBD-9D1993B35122}" type="parTrans" cxnId="{8912EE37-022A-BB45-9CAD-4EBB5EF8B63C}">
      <dgm:prSet/>
      <dgm:spPr/>
      <dgm:t>
        <a:bodyPr/>
        <a:lstStyle/>
        <a:p>
          <a:endParaRPr lang="en-GB" sz="1600"/>
        </a:p>
      </dgm:t>
    </dgm:pt>
    <dgm:pt modelId="{D1BA954B-0050-B84F-8C25-ABBF39ED0B70}" type="sibTrans" cxnId="{8912EE37-022A-BB45-9CAD-4EBB5EF8B63C}">
      <dgm:prSet/>
      <dgm:spPr/>
      <dgm:t>
        <a:bodyPr/>
        <a:lstStyle/>
        <a:p>
          <a:endParaRPr lang="en-GB" sz="1600"/>
        </a:p>
      </dgm:t>
    </dgm:pt>
    <dgm:pt modelId="{FCC3DFE8-BA3E-AD4E-A02A-DE3116BB2AB5}">
      <dgm:prSet phldrT="[Text]" custT="1"/>
      <dgm:spPr/>
      <dgm:t>
        <a:bodyPr/>
        <a:lstStyle/>
        <a:p>
          <a:r>
            <a:rPr lang="en-GB" sz="1800" dirty="0"/>
            <a:t>Relates samples to each other</a:t>
          </a:r>
        </a:p>
      </dgm:t>
    </dgm:pt>
    <dgm:pt modelId="{31E66781-C769-6F46-A76C-FA9D96E9CCEB}" type="parTrans" cxnId="{3B00B1E7-D349-A149-910D-6EA2F5517FB7}">
      <dgm:prSet/>
      <dgm:spPr/>
      <dgm:t>
        <a:bodyPr/>
        <a:lstStyle/>
        <a:p>
          <a:endParaRPr lang="en-GB" sz="1600"/>
        </a:p>
      </dgm:t>
    </dgm:pt>
    <dgm:pt modelId="{A00CACAE-1E05-1C4C-AE90-95D252C8D61C}" type="sibTrans" cxnId="{3B00B1E7-D349-A149-910D-6EA2F5517FB7}">
      <dgm:prSet/>
      <dgm:spPr/>
      <dgm:t>
        <a:bodyPr/>
        <a:lstStyle/>
        <a:p>
          <a:endParaRPr lang="en-GB" sz="1600"/>
        </a:p>
      </dgm:t>
    </dgm:pt>
    <dgm:pt modelId="{819A221A-EF33-154B-AD9E-C8DF389B08F0}">
      <dgm:prSet phldrT="[Text]" custT="1"/>
      <dgm:spPr/>
      <dgm:t>
        <a:bodyPr/>
        <a:lstStyle/>
        <a:p>
          <a:r>
            <a:rPr lang="en-GB" sz="1800" dirty="0"/>
            <a:t>Can be experimentally-validated</a:t>
          </a:r>
        </a:p>
      </dgm:t>
    </dgm:pt>
    <dgm:pt modelId="{37B163F5-916C-3040-A988-8360C2F5BF31}" type="parTrans" cxnId="{8D760C7A-FF84-0746-AF03-C6639B69B45A}">
      <dgm:prSet/>
      <dgm:spPr/>
      <dgm:t>
        <a:bodyPr/>
        <a:lstStyle/>
        <a:p>
          <a:endParaRPr lang="en-GB" sz="1600"/>
        </a:p>
      </dgm:t>
    </dgm:pt>
    <dgm:pt modelId="{AC69E4C6-5DDA-634E-AE8C-2E40FCE66CF7}" type="sibTrans" cxnId="{8D760C7A-FF84-0746-AF03-C6639B69B45A}">
      <dgm:prSet/>
      <dgm:spPr/>
      <dgm:t>
        <a:bodyPr/>
        <a:lstStyle/>
        <a:p>
          <a:endParaRPr lang="en-GB" sz="1600"/>
        </a:p>
      </dgm:t>
    </dgm:pt>
    <dgm:pt modelId="{8266BECF-17CC-EE47-A1F4-9737BA0F70D5}">
      <dgm:prSet phldrT="[Text]" custT="1"/>
      <dgm:spPr/>
      <dgm:t>
        <a:bodyPr/>
        <a:lstStyle/>
        <a:p>
          <a:r>
            <a:rPr lang="en-GB" sz="1800" dirty="0"/>
            <a:t>Generalisable to other samples</a:t>
          </a:r>
        </a:p>
      </dgm:t>
    </dgm:pt>
    <dgm:pt modelId="{0FB659D0-2E74-AD47-9218-2CF8AE4A7274}" type="parTrans" cxnId="{EA2A4D02-F9B0-3A42-8352-0AD3396D3D1E}">
      <dgm:prSet/>
      <dgm:spPr/>
      <dgm:t>
        <a:bodyPr/>
        <a:lstStyle/>
        <a:p>
          <a:endParaRPr lang="en-GB" sz="1600"/>
        </a:p>
      </dgm:t>
    </dgm:pt>
    <dgm:pt modelId="{9AA151D7-CF5E-3944-8327-5866EB20FC0A}" type="sibTrans" cxnId="{EA2A4D02-F9B0-3A42-8352-0AD3396D3D1E}">
      <dgm:prSet/>
      <dgm:spPr/>
      <dgm:t>
        <a:bodyPr/>
        <a:lstStyle/>
        <a:p>
          <a:endParaRPr lang="en-GB" sz="1600"/>
        </a:p>
      </dgm:t>
    </dgm:pt>
    <dgm:pt modelId="{3A7671C3-8647-3F4D-A8EF-348734CCCD98}">
      <dgm:prSet phldrT="[Text]" custT="1"/>
      <dgm:spPr/>
      <dgm:t>
        <a:bodyPr/>
        <a:lstStyle/>
        <a:p>
          <a:r>
            <a:rPr lang="en-GB" sz="1800" dirty="0"/>
            <a:t>Not generalisable to other samples</a:t>
          </a:r>
        </a:p>
      </dgm:t>
    </dgm:pt>
    <dgm:pt modelId="{15E41252-8380-EF48-987D-52DE8E4E4CA3}" type="parTrans" cxnId="{72E21A45-050C-5A49-BB1F-364E41A81927}">
      <dgm:prSet/>
      <dgm:spPr/>
      <dgm:t>
        <a:bodyPr/>
        <a:lstStyle/>
        <a:p>
          <a:endParaRPr lang="en-GB" sz="1600"/>
        </a:p>
      </dgm:t>
    </dgm:pt>
    <dgm:pt modelId="{33DB89E4-B96F-DA42-BB5D-DE7F646CBFCB}" type="sibTrans" cxnId="{72E21A45-050C-5A49-BB1F-364E41A81927}">
      <dgm:prSet/>
      <dgm:spPr/>
      <dgm:t>
        <a:bodyPr/>
        <a:lstStyle/>
        <a:p>
          <a:endParaRPr lang="en-GB" sz="1600"/>
        </a:p>
      </dgm:t>
    </dgm:pt>
    <dgm:pt modelId="{2C152965-0748-AA41-A0A6-4EA8D3F7FEE0}">
      <dgm:prSet phldrT="[Text]" custT="1"/>
      <dgm:spPr/>
      <dgm:t>
        <a:bodyPr/>
        <a:lstStyle/>
        <a:p>
          <a:r>
            <a:rPr lang="en-GB" sz="1800" dirty="0"/>
            <a:t>Struggles with highly-divergent samples</a:t>
          </a:r>
        </a:p>
      </dgm:t>
    </dgm:pt>
    <dgm:pt modelId="{6C82FE48-CF85-6348-89DB-BCBFA6668B8F}" type="parTrans" cxnId="{FF802E39-036F-8E4D-8FEF-987C0CBBB19E}">
      <dgm:prSet/>
      <dgm:spPr/>
      <dgm:t>
        <a:bodyPr/>
        <a:lstStyle/>
        <a:p>
          <a:endParaRPr lang="en-GB" sz="1600"/>
        </a:p>
      </dgm:t>
    </dgm:pt>
    <dgm:pt modelId="{0631ECCA-C168-4F47-B363-886321DADD25}" type="sibTrans" cxnId="{FF802E39-036F-8E4D-8FEF-987C0CBBB19E}">
      <dgm:prSet/>
      <dgm:spPr/>
      <dgm:t>
        <a:bodyPr/>
        <a:lstStyle/>
        <a:p>
          <a:endParaRPr lang="en-GB" sz="1600"/>
        </a:p>
      </dgm:t>
    </dgm:pt>
    <dgm:pt modelId="{E369B6AB-B74A-5A45-916D-F9D5493A6366}">
      <dgm:prSet phldrT="[Text]" custT="1"/>
      <dgm:spPr/>
      <dgm:t>
        <a:bodyPr/>
        <a:lstStyle/>
        <a:p>
          <a:r>
            <a:rPr lang="en-GB" sz="1800" dirty="0"/>
            <a:t>Able to incorporate highly-divergent samples</a:t>
          </a:r>
        </a:p>
      </dgm:t>
    </dgm:pt>
    <dgm:pt modelId="{87C450C8-27CF-B344-B29D-1AC8798658D7}" type="parTrans" cxnId="{F283F554-1755-ED47-9F13-0FFA224796D7}">
      <dgm:prSet/>
      <dgm:spPr/>
      <dgm:t>
        <a:bodyPr/>
        <a:lstStyle/>
        <a:p>
          <a:endParaRPr lang="en-GB" sz="1600"/>
        </a:p>
      </dgm:t>
    </dgm:pt>
    <dgm:pt modelId="{58FAB670-A88E-004D-94A1-428376CCF5D6}" type="sibTrans" cxnId="{F283F554-1755-ED47-9F13-0FFA224796D7}">
      <dgm:prSet/>
      <dgm:spPr/>
      <dgm:t>
        <a:bodyPr/>
        <a:lstStyle/>
        <a:p>
          <a:endParaRPr lang="en-GB" sz="1600"/>
        </a:p>
      </dgm:t>
    </dgm:pt>
    <dgm:pt modelId="{DADD69C2-6E64-804E-BAF6-E92F643B835C}" type="pres">
      <dgm:prSet presAssocID="{DCD083AB-245E-7B4B-A1E2-6200E4407FAA}" presName="compositeShape" presStyleCnt="0">
        <dgm:presLayoutVars>
          <dgm:chMax val="7"/>
          <dgm:dir/>
          <dgm:resizeHandles val="exact"/>
        </dgm:presLayoutVars>
      </dgm:prSet>
      <dgm:spPr/>
    </dgm:pt>
    <dgm:pt modelId="{2FF4665E-6280-0442-ADA8-E27472347846}" type="pres">
      <dgm:prSet presAssocID="{C3171B99-E700-5340-93F6-1A6D32DE1A07}" presName="circ1" presStyleLbl="vennNode1" presStyleIdx="0" presStyleCnt="2"/>
      <dgm:spPr/>
    </dgm:pt>
    <dgm:pt modelId="{F3CE3D16-1955-2B40-9EAD-E36C87C99FC8}" type="pres">
      <dgm:prSet presAssocID="{C3171B99-E700-5340-93F6-1A6D32DE1A07}" presName="circ1Tx" presStyleLbl="revTx" presStyleIdx="0" presStyleCnt="0">
        <dgm:presLayoutVars>
          <dgm:chMax val="0"/>
          <dgm:chPref val="0"/>
          <dgm:bulletEnabled val="1"/>
        </dgm:presLayoutVars>
      </dgm:prSet>
      <dgm:spPr/>
    </dgm:pt>
    <dgm:pt modelId="{AB404E7B-DDF8-B443-B5F4-D73F3614CA0E}" type="pres">
      <dgm:prSet presAssocID="{4DC7339A-C343-294C-B969-2AF36B9FB623}" presName="circ2" presStyleLbl="vennNode1" presStyleIdx="1" presStyleCnt="2"/>
      <dgm:spPr/>
    </dgm:pt>
    <dgm:pt modelId="{61B313FF-586D-774E-9252-54890D866ADD}" type="pres">
      <dgm:prSet presAssocID="{4DC7339A-C343-294C-B969-2AF36B9FB623}" presName="circ2Tx" presStyleLbl="revTx" presStyleIdx="0" presStyleCnt="0">
        <dgm:presLayoutVars>
          <dgm:chMax val="0"/>
          <dgm:chPref val="0"/>
          <dgm:bulletEnabled val="1"/>
        </dgm:presLayoutVars>
      </dgm:prSet>
      <dgm:spPr/>
    </dgm:pt>
  </dgm:ptLst>
  <dgm:cxnLst>
    <dgm:cxn modelId="{EA2A4D02-F9B0-3A42-8352-0AD3396D3D1E}" srcId="{4DC7339A-C343-294C-B969-2AF36B9FB623}" destId="{8266BECF-17CC-EE47-A1F4-9737BA0F70D5}" srcOrd="5" destOrd="0" parTransId="{0FB659D0-2E74-AD47-9218-2CF8AE4A7274}" sibTransId="{9AA151D7-CF5E-3944-8327-5866EB20FC0A}"/>
    <dgm:cxn modelId="{9B32A505-6495-F441-AB37-7352718E009C}" srcId="{4DC7339A-C343-294C-B969-2AF36B9FB623}" destId="{EAF41546-DA07-2B47-90C7-E3D4D5F2D7DF}" srcOrd="0" destOrd="0" parTransId="{1282F7AB-990E-C342-AB77-986559A17987}" sibTransId="{89B439CE-150A-8B49-93A0-2589101309E9}"/>
    <dgm:cxn modelId="{72FA5807-03E6-9942-AD34-FD6170F4D7FF}" type="presOf" srcId="{F9150CD0-FEAC-974E-AC26-38AEA9D78CA3}" destId="{61B313FF-586D-774E-9252-54890D866ADD}" srcOrd="1" destOrd="4" presId="urn:microsoft.com/office/officeart/2005/8/layout/venn1"/>
    <dgm:cxn modelId="{E37E9916-963C-8E42-BD7C-C8EC89388844}" srcId="{4DC7339A-C343-294C-B969-2AF36B9FB623}" destId="{7F3A0F3A-EE92-F749-BCF4-B4E1EA2EF521}" srcOrd="1" destOrd="0" parTransId="{6D4C126B-9CF1-8742-AEA0-E1DEC7C8E017}" sibTransId="{4C5DEE81-DFD7-F74E-A310-A9C4DC08D93E}"/>
    <dgm:cxn modelId="{ACD9021E-0663-E744-B744-584E87FD9C95}" type="presOf" srcId="{06D281A6-639F-8045-BCC4-0CFF68F7494D}" destId="{2FF4665E-6280-0442-ADA8-E27472347846}" srcOrd="0" destOrd="4" presId="urn:microsoft.com/office/officeart/2005/8/layout/venn1"/>
    <dgm:cxn modelId="{9A7CAC22-CA46-3A4C-84A1-3697F7D90BF1}" type="presOf" srcId="{819A221A-EF33-154B-AD9E-C8DF389B08F0}" destId="{AB404E7B-DDF8-B443-B5F4-D73F3614CA0E}" srcOrd="0" destOrd="5" presId="urn:microsoft.com/office/officeart/2005/8/layout/venn1"/>
    <dgm:cxn modelId="{4BB91129-9494-C242-8E35-AF1E8438D7DF}" type="presOf" srcId="{5929589D-883D-C34F-817F-51D1515D4866}" destId="{61B313FF-586D-774E-9252-54890D866ADD}" srcOrd="1" destOrd="3" presId="urn:microsoft.com/office/officeart/2005/8/layout/venn1"/>
    <dgm:cxn modelId="{C9B4EB32-D67F-794B-9172-BB11E1EC3F68}" type="presOf" srcId="{EAF41546-DA07-2B47-90C7-E3D4D5F2D7DF}" destId="{61B313FF-586D-774E-9252-54890D866ADD}" srcOrd="1" destOrd="1" presId="urn:microsoft.com/office/officeart/2005/8/layout/venn1"/>
    <dgm:cxn modelId="{31BD2E33-1A67-2B44-85A1-F4627829BE3B}" type="presOf" srcId="{06D281A6-639F-8045-BCC4-0CFF68F7494D}" destId="{F3CE3D16-1955-2B40-9EAD-E36C87C99FC8}" srcOrd="1" destOrd="4" presId="urn:microsoft.com/office/officeart/2005/8/layout/venn1"/>
    <dgm:cxn modelId="{DD5A8134-0943-2347-A489-0B1CED14AFD2}" type="presOf" srcId="{2C152965-0748-AA41-A0A6-4EA8D3F7FEE0}" destId="{2FF4665E-6280-0442-ADA8-E27472347846}" srcOrd="0" destOrd="7" presId="urn:microsoft.com/office/officeart/2005/8/layout/venn1"/>
    <dgm:cxn modelId="{8912EE37-022A-BB45-9CAD-4EBB5EF8B63C}" srcId="{C3171B99-E700-5340-93F6-1A6D32DE1A07}" destId="{06D281A6-639F-8045-BCC4-0CFF68F7494D}" srcOrd="3" destOrd="0" parTransId="{52F7A591-8B05-CE47-ABBD-9D1993B35122}" sibTransId="{D1BA954B-0050-B84F-8C25-ABBF39ED0B70}"/>
    <dgm:cxn modelId="{FF802E39-036F-8E4D-8FEF-987C0CBBB19E}" srcId="{C3171B99-E700-5340-93F6-1A6D32DE1A07}" destId="{2C152965-0748-AA41-A0A6-4EA8D3F7FEE0}" srcOrd="6" destOrd="0" parTransId="{6C82FE48-CF85-6348-89DB-BCBFA6668B8F}" sibTransId="{0631ECCA-C168-4F47-B363-886321DADD25}"/>
    <dgm:cxn modelId="{24129939-8A10-BE49-B1D6-ED0FE99D135A}" srcId="{4DC7339A-C343-294C-B969-2AF36B9FB623}" destId="{F9150CD0-FEAC-974E-AC26-38AEA9D78CA3}" srcOrd="3" destOrd="0" parTransId="{D437861C-2783-164B-A260-98102F7918BE}" sibTransId="{E6B69B0D-7730-3948-B013-157801A43D4B}"/>
    <dgm:cxn modelId="{A146CA3B-A555-874D-A6A8-618D06CFADDA}" type="presOf" srcId="{C3171B99-E700-5340-93F6-1A6D32DE1A07}" destId="{F3CE3D16-1955-2B40-9EAD-E36C87C99FC8}" srcOrd="0" destOrd="0" presId="urn:microsoft.com/office/officeart/2005/8/layout/venn1"/>
    <dgm:cxn modelId="{D926913C-B773-3D41-8AD6-AECA088D09BC}" type="presOf" srcId="{7F3A0F3A-EE92-F749-BCF4-B4E1EA2EF521}" destId="{AB404E7B-DDF8-B443-B5F4-D73F3614CA0E}" srcOrd="0" destOrd="2" presId="urn:microsoft.com/office/officeart/2005/8/layout/venn1"/>
    <dgm:cxn modelId="{72E21A45-050C-5A49-BB1F-364E41A81927}" srcId="{C3171B99-E700-5340-93F6-1A6D32DE1A07}" destId="{3A7671C3-8647-3F4D-A8EF-348734CCCD98}" srcOrd="5" destOrd="0" parTransId="{15E41252-8380-EF48-987D-52DE8E4E4CA3}" sibTransId="{33DB89E4-B96F-DA42-BB5D-DE7F646CBFCB}"/>
    <dgm:cxn modelId="{28B82747-4820-0442-B604-547B07D0BCF5}" srcId="{C3171B99-E700-5340-93F6-1A6D32DE1A07}" destId="{E0C5856C-412B-8542-A135-418C2BC312AD}" srcOrd="2" destOrd="0" parTransId="{F687CA04-1BED-464F-8EE5-97B4370EB11A}" sibTransId="{EB30C697-B1DC-744F-8FCA-0C00B984459B}"/>
    <dgm:cxn modelId="{0853EB4C-D4ED-2A4C-8505-3AA66FEB981F}" type="presOf" srcId="{B256C2B9-42B2-F54A-A98F-C0C0C1F19673}" destId="{F3CE3D16-1955-2B40-9EAD-E36C87C99FC8}" srcOrd="1" destOrd="1" presId="urn:microsoft.com/office/officeart/2005/8/layout/venn1"/>
    <dgm:cxn modelId="{7411304F-5F9D-CA47-9C2C-E3A9BCECE3DF}" type="presOf" srcId="{E0C5856C-412B-8542-A135-418C2BC312AD}" destId="{2FF4665E-6280-0442-ADA8-E27472347846}" srcOrd="0" destOrd="3" presId="urn:microsoft.com/office/officeart/2005/8/layout/venn1"/>
    <dgm:cxn modelId="{51A4BA51-0E1F-6A41-8AA2-BB2CADAE8C11}" type="presOf" srcId="{3A7671C3-8647-3F4D-A8EF-348734CCCD98}" destId="{2FF4665E-6280-0442-ADA8-E27472347846}" srcOrd="0" destOrd="6" presId="urn:microsoft.com/office/officeart/2005/8/layout/venn1"/>
    <dgm:cxn modelId="{F283F554-1755-ED47-9F13-0FFA224796D7}" srcId="{4DC7339A-C343-294C-B969-2AF36B9FB623}" destId="{E369B6AB-B74A-5A45-916D-F9D5493A6366}" srcOrd="6" destOrd="0" parTransId="{87C450C8-27CF-B344-B29D-1AC8798658D7}" sibTransId="{58FAB670-A88E-004D-94A1-428376CCF5D6}"/>
    <dgm:cxn modelId="{053D065C-D5AD-3A42-8B7F-D34CF2A71065}" type="presOf" srcId="{3A7671C3-8647-3F4D-A8EF-348734CCCD98}" destId="{F3CE3D16-1955-2B40-9EAD-E36C87C99FC8}" srcOrd="1" destOrd="6" presId="urn:microsoft.com/office/officeart/2005/8/layout/venn1"/>
    <dgm:cxn modelId="{21AAD45E-53DF-734A-AAF7-A32D9460D657}" type="presOf" srcId="{FCC3DFE8-BA3E-AD4E-A02A-DE3116BB2AB5}" destId="{F3CE3D16-1955-2B40-9EAD-E36C87C99FC8}" srcOrd="1" destOrd="5" presId="urn:microsoft.com/office/officeart/2005/8/layout/venn1"/>
    <dgm:cxn modelId="{5736D95F-FDA3-8349-AFEC-1BF9CD85B38B}" type="presOf" srcId="{4DC7339A-C343-294C-B969-2AF36B9FB623}" destId="{61B313FF-586D-774E-9252-54890D866ADD}" srcOrd="1" destOrd="0" presId="urn:microsoft.com/office/officeart/2005/8/layout/venn1"/>
    <dgm:cxn modelId="{11971363-BEFC-044D-9A0C-C5AE93245E4C}" srcId="{C3171B99-E700-5340-93F6-1A6D32DE1A07}" destId="{678F2F4E-491A-7E4C-8BF5-6C74141889BB}" srcOrd="1" destOrd="0" parTransId="{6D18022F-AECD-EB4A-BE13-8E56F71548F9}" sibTransId="{CDC5EC28-5773-064D-AD5E-F3C7AAF06BC7}"/>
    <dgm:cxn modelId="{2D571969-DD0D-FA43-8B45-AB0294F494A6}" srcId="{4DC7339A-C343-294C-B969-2AF36B9FB623}" destId="{5929589D-883D-C34F-817F-51D1515D4866}" srcOrd="2" destOrd="0" parTransId="{7300A1EE-12A7-344A-9BE6-B36EE9789698}" sibTransId="{545DD0C4-276C-D440-9379-DCEF1CE338B4}"/>
    <dgm:cxn modelId="{619E296E-A9D9-2040-867C-675938D00388}" type="presOf" srcId="{4DC7339A-C343-294C-B969-2AF36B9FB623}" destId="{AB404E7B-DDF8-B443-B5F4-D73F3614CA0E}" srcOrd="0" destOrd="0" presId="urn:microsoft.com/office/officeart/2005/8/layout/venn1"/>
    <dgm:cxn modelId="{A0C8A376-A0EF-7248-959A-6F6A7C7922E7}" type="presOf" srcId="{2C152965-0748-AA41-A0A6-4EA8D3F7FEE0}" destId="{F3CE3D16-1955-2B40-9EAD-E36C87C99FC8}" srcOrd="1" destOrd="7" presId="urn:microsoft.com/office/officeart/2005/8/layout/venn1"/>
    <dgm:cxn modelId="{8D760C7A-FF84-0746-AF03-C6639B69B45A}" srcId="{4DC7339A-C343-294C-B969-2AF36B9FB623}" destId="{819A221A-EF33-154B-AD9E-C8DF389B08F0}" srcOrd="4" destOrd="0" parTransId="{37B163F5-916C-3040-A988-8360C2F5BF31}" sibTransId="{AC69E4C6-5DDA-634E-AE8C-2E40FCE66CF7}"/>
    <dgm:cxn modelId="{563EB38D-545F-CD45-AF8F-93C9EABEFF82}" type="presOf" srcId="{E0C5856C-412B-8542-A135-418C2BC312AD}" destId="{F3CE3D16-1955-2B40-9EAD-E36C87C99FC8}" srcOrd="1" destOrd="3" presId="urn:microsoft.com/office/officeart/2005/8/layout/venn1"/>
    <dgm:cxn modelId="{66F31C99-5AC3-B049-A3A4-9B8DEC5084A9}" srcId="{C3171B99-E700-5340-93F6-1A6D32DE1A07}" destId="{B256C2B9-42B2-F54A-A98F-C0C0C1F19673}" srcOrd="0" destOrd="0" parTransId="{6C4617D4-1CF7-A041-AE2F-08F663DEF8EB}" sibTransId="{6F41F355-42F1-C049-BDAA-F8BFA45E03C2}"/>
    <dgm:cxn modelId="{FF998D99-56CE-2E46-B7A2-AC468D373AF2}" type="presOf" srcId="{DCD083AB-245E-7B4B-A1E2-6200E4407FAA}" destId="{DADD69C2-6E64-804E-BAF6-E92F643B835C}" srcOrd="0" destOrd="0" presId="urn:microsoft.com/office/officeart/2005/8/layout/venn1"/>
    <dgm:cxn modelId="{D072D7AE-1378-8947-AB30-2EEED8AAE7BA}" type="presOf" srcId="{B256C2B9-42B2-F54A-A98F-C0C0C1F19673}" destId="{2FF4665E-6280-0442-ADA8-E27472347846}" srcOrd="0" destOrd="1" presId="urn:microsoft.com/office/officeart/2005/8/layout/venn1"/>
    <dgm:cxn modelId="{B7C56EAF-A2DE-C145-8C3A-B46DF2598CC0}" type="presOf" srcId="{678F2F4E-491A-7E4C-8BF5-6C74141889BB}" destId="{F3CE3D16-1955-2B40-9EAD-E36C87C99FC8}" srcOrd="1" destOrd="2" presId="urn:microsoft.com/office/officeart/2005/8/layout/venn1"/>
    <dgm:cxn modelId="{F85136B4-8A6F-A447-A015-8E41E90C697E}" type="presOf" srcId="{F9150CD0-FEAC-974E-AC26-38AEA9D78CA3}" destId="{AB404E7B-DDF8-B443-B5F4-D73F3614CA0E}" srcOrd="0" destOrd="4" presId="urn:microsoft.com/office/officeart/2005/8/layout/venn1"/>
    <dgm:cxn modelId="{428559B7-A9C7-7545-BC89-20968C95B527}" type="presOf" srcId="{EAF41546-DA07-2B47-90C7-E3D4D5F2D7DF}" destId="{AB404E7B-DDF8-B443-B5F4-D73F3614CA0E}" srcOrd="0" destOrd="1" presId="urn:microsoft.com/office/officeart/2005/8/layout/venn1"/>
    <dgm:cxn modelId="{2D6C1ABA-9A0D-DA47-BCFE-588B847D1F38}" type="presOf" srcId="{7F3A0F3A-EE92-F749-BCF4-B4E1EA2EF521}" destId="{61B313FF-586D-774E-9252-54890D866ADD}" srcOrd="1" destOrd="2" presId="urn:microsoft.com/office/officeart/2005/8/layout/venn1"/>
    <dgm:cxn modelId="{BE2B95BD-FD79-7B45-B2A3-1F82D00F5271}" type="presOf" srcId="{E369B6AB-B74A-5A45-916D-F9D5493A6366}" destId="{AB404E7B-DDF8-B443-B5F4-D73F3614CA0E}" srcOrd="0" destOrd="7" presId="urn:microsoft.com/office/officeart/2005/8/layout/venn1"/>
    <dgm:cxn modelId="{C48859C7-9A91-1D43-9F04-3F7C96E6B30D}" type="presOf" srcId="{8266BECF-17CC-EE47-A1F4-9737BA0F70D5}" destId="{61B313FF-586D-774E-9252-54890D866ADD}" srcOrd="1" destOrd="6" presId="urn:microsoft.com/office/officeart/2005/8/layout/venn1"/>
    <dgm:cxn modelId="{747A0BC9-519E-D44C-BCF0-1A029504C75D}" type="presOf" srcId="{8266BECF-17CC-EE47-A1F4-9737BA0F70D5}" destId="{AB404E7B-DDF8-B443-B5F4-D73F3614CA0E}" srcOrd="0" destOrd="6" presId="urn:microsoft.com/office/officeart/2005/8/layout/venn1"/>
    <dgm:cxn modelId="{3EBA35DA-FCC7-1A49-817F-38CD1E3B723D}" type="presOf" srcId="{819A221A-EF33-154B-AD9E-C8DF389B08F0}" destId="{61B313FF-586D-774E-9252-54890D866ADD}" srcOrd="1" destOrd="5" presId="urn:microsoft.com/office/officeart/2005/8/layout/venn1"/>
    <dgm:cxn modelId="{3B00B1E7-D349-A149-910D-6EA2F5517FB7}" srcId="{C3171B99-E700-5340-93F6-1A6D32DE1A07}" destId="{FCC3DFE8-BA3E-AD4E-A02A-DE3116BB2AB5}" srcOrd="4" destOrd="0" parTransId="{31E66781-C769-6F46-A76C-FA9D96E9CCEB}" sibTransId="{A00CACAE-1E05-1C4C-AE90-95D252C8D61C}"/>
    <dgm:cxn modelId="{EE34BAEC-1F3A-184F-9031-C6CA51A58C17}" type="presOf" srcId="{FCC3DFE8-BA3E-AD4E-A02A-DE3116BB2AB5}" destId="{2FF4665E-6280-0442-ADA8-E27472347846}" srcOrd="0" destOrd="5" presId="urn:microsoft.com/office/officeart/2005/8/layout/venn1"/>
    <dgm:cxn modelId="{D41803EE-78A9-5144-A540-B7A02AB2F740}" type="presOf" srcId="{C3171B99-E700-5340-93F6-1A6D32DE1A07}" destId="{2FF4665E-6280-0442-ADA8-E27472347846}" srcOrd="1" destOrd="0" presId="urn:microsoft.com/office/officeart/2005/8/layout/venn1"/>
    <dgm:cxn modelId="{1B575FF0-612F-7B4D-BDD3-7D9978C53E8E}" type="presOf" srcId="{E369B6AB-B74A-5A45-916D-F9D5493A6366}" destId="{61B313FF-586D-774E-9252-54890D866ADD}" srcOrd="1" destOrd="7" presId="urn:microsoft.com/office/officeart/2005/8/layout/venn1"/>
    <dgm:cxn modelId="{FB2D14F1-F637-F64F-86EF-1574D0E9B658}" type="presOf" srcId="{678F2F4E-491A-7E4C-8BF5-6C74141889BB}" destId="{2FF4665E-6280-0442-ADA8-E27472347846}" srcOrd="0" destOrd="2" presId="urn:microsoft.com/office/officeart/2005/8/layout/venn1"/>
    <dgm:cxn modelId="{37241FF3-FE0D-9E45-B72C-A25E16563C35}" type="presOf" srcId="{5929589D-883D-C34F-817F-51D1515D4866}" destId="{AB404E7B-DDF8-B443-B5F4-D73F3614CA0E}" srcOrd="0" destOrd="3" presId="urn:microsoft.com/office/officeart/2005/8/layout/venn1"/>
    <dgm:cxn modelId="{750115FB-627D-DA42-9C5A-315B3047DF3C}" srcId="{DCD083AB-245E-7B4B-A1E2-6200E4407FAA}" destId="{4DC7339A-C343-294C-B969-2AF36B9FB623}" srcOrd="1" destOrd="0" parTransId="{789D0DF5-E53F-6143-8C1D-EA446B9C785F}" sibTransId="{4E83AF58-1F5E-C94D-8C8C-EDF8A2F86BE3}"/>
    <dgm:cxn modelId="{9F5DFEFC-09CB-D946-B5F7-19F9706F60BB}" srcId="{DCD083AB-245E-7B4B-A1E2-6200E4407FAA}" destId="{C3171B99-E700-5340-93F6-1A6D32DE1A07}" srcOrd="0" destOrd="0" parTransId="{20BB8FFA-B444-7C42-B96F-B211C418AF96}" sibTransId="{57E5F03D-5E62-1046-9885-1EE39D2ED04E}"/>
    <dgm:cxn modelId="{26C35832-457D-AD4B-AE1A-C507BA2A47A1}" type="presParOf" srcId="{DADD69C2-6E64-804E-BAF6-E92F643B835C}" destId="{2FF4665E-6280-0442-ADA8-E27472347846}" srcOrd="0" destOrd="0" presId="urn:microsoft.com/office/officeart/2005/8/layout/venn1"/>
    <dgm:cxn modelId="{874A3ADC-563C-ED4D-A85C-2A1AFE1A7FD2}" type="presParOf" srcId="{DADD69C2-6E64-804E-BAF6-E92F643B835C}" destId="{F3CE3D16-1955-2B40-9EAD-E36C87C99FC8}" srcOrd="1" destOrd="0" presId="urn:microsoft.com/office/officeart/2005/8/layout/venn1"/>
    <dgm:cxn modelId="{FEF74B56-14E8-BF48-94E8-54EBA79E7642}" type="presParOf" srcId="{DADD69C2-6E64-804E-BAF6-E92F643B835C}" destId="{AB404E7B-DDF8-B443-B5F4-D73F3614CA0E}" srcOrd="2" destOrd="0" presId="urn:microsoft.com/office/officeart/2005/8/layout/venn1"/>
    <dgm:cxn modelId="{DE2DE670-48E7-EA41-8A11-10EFB09A46B6}" type="presParOf" srcId="{DADD69C2-6E64-804E-BAF6-E92F643B835C}" destId="{61B313FF-586D-774E-9252-54890D866ADD}"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F4665E-6280-0442-ADA8-E27472347846}">
      <dsp:nvSpPr>
        <dsp:cNvPr id="0" name=""/>
        <dsp:cNvSpPr/>
      </dsp:nvSpPr>
      <dsp:spPr>
        <a:xfrm>
          <a:off x="274320" y="45719"/>
          <a:ext cx="6766560" cy="6766560"/>
        </a:xfrm>
        <a:prstGeom prst="ellipse">
          <a:avLst/>
        </a:prstGeom>
        <a:solidFill>
          <a:schemeClr val="accent3">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066800">
            <a:lnSpc>
              <a:spcPct val="90000"/>
            </a:lnSpc>
            <a:spcBef>
              <a:spcPct val="0"/>
            </a:spcBef>
            <a:spcAft>
              <a:spcPct val="35000"/>
            </a:spcAft>
            <a:buNone/>
          </a:pPr>
          <a:r>
            <a:rPr lang="en-GB" sz="2400" u="sng" kern="1200" dirty="0"/>
            <a:t>Phylogenetics</a:t>
          </a:r>
        </a:p>
        <a:p>
          <a:pPr marL="171450" lvl="1" indent="-171450" algn="l" defTabSz="800100">
            <a:lnSpc>
              <a:spcPct val="90000"/>
            </a:lnSpc>
            <a:spcBef>
              <a:spcPct val="0"/>
            </a:spcBef>
            <a:spcAft>
              <a:spcPct val="15000"/>
            </a:spcAft>
            <a:buChar char="•"/>
          </a:pPr>
          <a:r>
            <a:rPr lang="en-GB" sz="1800" i="1" kern="1200" dirty="0"/>
            <a:t>Nucleotide or Protein sequences</a:t>
          </a:r>
        </a:p>
        <a:p>
          <a:pPr marL="171450" lvl="1" indent="-171450" algn="l" defTabSz="800100">
            <a:lnSpc>
              <a:spcPct val="90000"/>
            </a:lnSpc>
            <a:spcBef>
              <a:spcPct val="0"/>
            </a:spcBef>
            <a:spcAft>
              <a:spcPct val="15000"/>
            </a:spcAft>
            <a:buChar char="•"/>
          </a:pPr>
          <a:r>
            <a:rPr lang="en-GB" sz="1800" kern="1200" dirty="0"/>
            <a:t>Inherently related to virus meta-data (host, subtype, etc.)</a:t>
          </a:r>
        </a:p>
        <a:p>
          <a:pPr marL="171450" lvl="1" indent="-171450" algn="l" defTabSz="800100">
            <a:lnSpc>
              <a:spcPct val="90000"/>
            </a:lnSpc>
            <a:spcBef>
              <a:spcPct val="0"/>
            </a:spcBef>
            <a:spcAft>
              <a:spcPct val="15000"/>
            </a:spcAft>
            <a:buChar char="•"/>
          </a:pPr>
          <a:r>
            <a:rPr lang="en-GB" sz="1800" kern="1200" dirty="0"/>
            <a:t>Analyses are fairly intuitive </a:t>
          </a:r>
        </a:p>
        <a:p>
          <a:pPr marL="171450" lvl="1" indent="-171450" algn="l" defTabSz="800100">
            <a:lnSpc>
              <a:spcPct val="90000"/>
            </a:lnSpc>
            <a:spcBef>
              <a:spcPct val="0"/>
            </a:spcBef>
            <a:spcAft>
              <a:spcPct val="15000"/>
            </a:spcAft>
            <a:buChar char="•"/>
          </a:pPr>
          <a:r>
            <a:rPr lang="en-GB" sz="1800" kern="1200" dirty="0"/>
            <a:t>Time-sensitive</a:t>
          </a:r>
        </a:p>
        <a:p>
          <a:pPr marL="171450" lvl="1" indent="-171450" algn="l" defTabSz="800100">
            <a:lnSpc>
              <a:spcPct val="90000"/>
            </a:lnSpc>
            <a:spcBef>
              <a:spcPct val="0"/>
            </a:spcBef>
            <a:spcAft>
              <a:spcPct val="15000"/>
            </a:spcAft>
            <a:buChar char="•"/>
          </a:pPr>
          <a:r>
            <a:rPr lang="en-GB" sz="1800" kern="1200" dirty="0"/>
            <a:t>Relates samples to each other</a:t>
          </a:r>
        </a:p>
        <a:p>
          <a:pPr marL="171450" lvl="1" indent="-171450" algn="l" defTabSz="800100">
            <a:lnSpc>
              <a:spcPct val="90000"/>
            </a:lnSpc>
            <a:spcBef>
              <a:spcPct val="0"/>
            </a:spcBef>
            <a:spcAft>
              <a:spcPct val="15000"/>
            </a:spcAft>
            <a:buChar char="•"/>
          </a:pPr>
          <a:r>
            <a:rPr lang="en-GB" sz="1800" kern="1200" dirty="0"/>
            <a:t>Not generalisable to other samples</a:t>
          </a:r>
        </a:p>
        <a:p>
          <a:pPr marL="171450" lvl="1" indent="-171450" algn="l" defTabSz="800100">
            <a:lnSpc>
              <a:spcPct val="90000"/>
            </a:lnSpc>
            <a:spcBef>
              <a:spcPct val="0"/>
            </a:spcBef>
            <a:spcAft>
              <a:spcPct val="15000"/>
            </a:spcAft>
            <a:buChar char="•"/>
          </a:pPr>
          <a:r>
            <a:rPr lang="en-GB" sz="1800" kern="1200" dirty="0"/>
            <a:t>Struggles with highly-divergent samples</a:t>
          </a:r>
        </a:p>
      </dsp:txBody>
      <dsp:txXfrm>
        <a:off x="1219200" y="843642"/>
        <a:ext cx="3901440" cy="5170714"/>
      </dsp:txXfrm>
    </dsp:sp>
    <dsp:sp modelId="{AB404E7B-DDF8-B443-B5F4-D73F3614CA0E}">
      <dsp:nvSpPr>
        <dsp:cNvPr id="0" name=""/>
        <dsp:cNvSpPr/>
      </dsp:nvSpPr>
      <dsp:spPr>
        <a:xfrm>
          <a:off x="5151119" y="45719"/>
          <a:ext cx="6766560" cy="6766560"/>
        </a:xfrm>
        <a:prstGeom prst="ellipse">
          <a:avLst/>
        </a:prstGeom>
        <a:solidFill>
          <a:schemeClr val="accent3">
            <a:alpha val="50000"/>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066800">
            <a:lnSpc>
              <a:spcPct val="90000"/>
            </a:lnSpc>
            <a:spcBef>
              <a:spcPct val="0"/>
            </a:spcBef>
            <a:spcAft>
              <a:spcPct val="35000"/>
            </a:spcAft>
            <a:buNone/>
          </a:pPr>
          <a:r>
            <a:rPr lang="en-GB" sz="2400" kern="1200" dirty="0"/>
            <a:t>Machine </a:t>
          </a:r>
          <a:r>
            <a:rPr lang="en-GB" sz="2400" u="sng" kern="1200" dirty="0"/>
            <a:t>Learning</a:t>
          </a:r>
        </a:p>
        <a:p>
          <a:pPr marL="171450" lvl="1" indent="-171450" algn="l" defTabSz="800100">
            <a:lnSpc>
              <a:spcPct val="90000"/>
            </a:lnSpc>
            <a:spcBef>
              <a:spcPct val="0"/>
            </a:spcBef>
            <a:spcAft>
              <a:spcPct val="15000"/>
            </a:spcAft>
            <a:buChar char="•"/>
          </a:pPr>
          <a:r>
            <a:rPr lang="en-GB" sz="1800" i="1" kern="1200" dirty="0" err="1"/>
            <a:t>Physico</a:t>
          </a:r>
          <a:r>
            <a:rPr lang="en-GB" sz="1800" i="1" kern="1200" dirty="0"/>
            <a:t>-chemical properties of proteins</a:t>
          </a:r>
        </a:p>
        <a:p>
          <a:pPr marL="171450" lvl="1" indent="-171450" algn="l" defTabSz="800100">
            <a:lnSpc>
              <a:spcPct val="90000"/>
            </a:lnSpc>
            <a:spcBef>
              <a:spcPct val="0"/>
            </a:spcBef>
            <a:spcAft>
              <a:spcPct val="15000"/>
            </a:spcAft>
            <a:buChar char="•"/>
          </a:pPr>
          <a:r>
            <a:rPr lang="en-GB" sz="1800" kern="1200" dirty="0"/>
            <a:t>Agnostic of virus meta-data</a:t>
          </a:r>
        </a:p>
        <a:p>
          <a:pPr marL="171450" lvl="1" indent="-171450" algn="l" defTabSz="800100">
            <a:lnSpc>
              <a:spcPct val="90000"/>
            </a:lnSpc>
            <a:spcBef>
              <a:spcPct val="0"/>
            </a:spcBef>
            <a:spcAft>
              <a:spcPct val="15000"/>
            </a:spcAft>
            <a:buChar char="•"/>
          </a:pPr>
          <a:r>
            <a:rPr lang="en-GB" sz="1800" kern="1200" dirty="0"/>
            <a:t>Easy to add new observations</a:t>
          </a:r>
        </a:p>
        <a:p>
          <a:pPr marL="171450" lvl="1" indent="-171450" algn="l" defTabSz="800100">
            <a:lnSpc>
              <a:spcPct val="90000"/>
            </a:lnSpc>
            <a:spcBef>
              <a:spcPct val="0"/>
            </a:spcBef>
            <a:spcAft>
              <a:spcPct val="15000"/>
            </a:spcAft>
            <a:buChar char="•"/>
          </a:pPr>
          <a:r>
            <a:rPr lang="en-GB" sz="1800" kern="1200" dirty="0"/>
            <a:t>Analyses can be rather abstract to interpret</a:t>
          </a:r>
        </a:p>
        <a:p>
          <a:pPr marL="171450" lvl="1" indent="-171450" algn="l" defTabSz="800100">
            <a:lnSpc>
              <a:spcPct val="90000"/>
            </a:lnSpc>
            <a:spcBef>
              <a:spcPct val="0"/>
            </a:spcBef>
            <a:spcAft>
              <a:spcPct val="15000"/>
            </a:spcAft>
            <a:buChar char="•"/>
          </a:pPr>
          <a:r>
            <a:rPr lang="en-GB" sz="1800" kern="1200" dirty="0"/>
            <a:t>Can be experimentally-validated</a:t>
          </a:r>
        </a:p>
        <a:p>
          <a:pPr marL="171450" lvl="1" indent="-171450" algn="l" defTabSz="800100">
            <a:lnSpc>
              <a:spcPct val="90000"/>
            </a:lnSpc>
            <a:spcBef>
              <a:spcPct val="0"/>
            </a:spcBef>
            <a:spcAft>
              <a:spcPct val="15000"/>
            </a:spcAft>
            <a:buChar char="•"/>
          </a:pPr>
          <a:r>
            <a:rPr lang="en-GB" sz="1800" kern="1200" dirty="0"/>
            <a:t>Generalisable to other samples</a:t>
          </a:r>
        </a:p>
        <a:p>
          <a:pPr marL="171450" lvl="1" indent="-171450" algn="l" defTabSz="800100">
            <a:lnSpc>
              <a:spcPct val="90000"/>
            </a:lnSpc>
            <a:spcBef>
              <a:spcPct val="0"/>
            </a:spcBef>
            <a:spcAft>
              <a:spcPct val="15000"/>
            </a:spcAft>
            <a:buChar char="•"/>
          </a:pPr>
          <a:r>
            <a:rPr lang="en-GB" sz="1800" kern="1200" dirty="0"/>
            <a:t>Able to incorporate highly-divergent samples</a:t>
          </a:r>
        </a:p>
      </dsp:txBody>
      <dsp:txXfrm>
        <a:off x="7071360" y="843642"/>
        <a:ext cx="3901440" cy="517071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7B9EF-86A6-E845-8589-105786FE739D}" type="datetimeFigureOut">
              <a:rPr lang="en-GB" smtClean="0"/>
              <a:t>05/06/2025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FA2EA1-A02B-734D-984F-3E9028017EA1}" type="slidenum">
              <a:rPr lang="en-GB" smtClean="0"/>
              <a:t>‹#›</a:t>
            </a:fld>
            <a:endParaRPr lang="en-GB"/>
          </a:p>
        </p:txBody>
      </p:sp>
    </p:spTree>
    <p:extLst>
      <p:ext uri="{BB962C8B-B14F-4D97-AF65-F5344CB8AC3E}">
        <p14:creationId xmlns:p14="http://schemas.microsoft.com/office/powerpoint/2010/main" val="3991379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4FA2EA1-A02B-734D-984F-3E9028017EA1}" type="slidenum">
              <a:rPr lang="en-GB" smtClean="0"/>
              <a:t>1</a:t>
            </a:fld>
            <a:endParaRPr lang="en-GB"/>
          </a:p>
        </p:txBody>
      </p:sp>
    </p:spTree>
    <p:extLst>
      <p:ext uri="{BB962C8B-B14F-4D97-AF65-F5344CB8AC3E}">
        <p14:creationId xmlns:p14="http://schemas.microsoft.com/office/powerpoint/2010/main" val="3485442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DDE44-55E5-E9AB-3DAA-5249480A55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92B06-88B0-E554-B2C5-39BDC05920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905BCE-4406-C0DB-2105-ADE6773B2BD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447FB9C-4BB0-CCD9-9DA6-3F0BBE7CF1BF}"/>
              </a:ext>
            </a:extLst>
          </p:cNvPr>
          <p:cNvSpPr>
            <a:spLocks noGrp="1"/>
          </p:cNvSpPr>
          <p:nvPr>
            <p:ph type="sldNum" sz="quarter" idx="5"/>
          </p:nvPr>
        </p:nvSpPr>
        <p:spPr/>
        <p:txBody>
          <a:bodyPr/>
          <a:lstStyle/>
          <a:p>
            <a:fld id="{04FA2EA1-A02B-734D-984F-3E9028017EA1}" type="slidenum">
              <a:rPr lang="en-GB" smtClean="0"/>
              <a:t>2</a:t>
            </a:fld>
            <a:endParaRPr lang="en-GB"/>
          </a:p>
        </p:txBody>
      </p:sp>
    </p:spTree>
    <p:extLst>
      <p:ext uri="{BB962C8B-B14F-4D97-AF65-F5344CB8AC3E}">
        <p14:creationId xmlns:p14="http://schemas.microsoft.com/office/powerpoint/2010/main" val="3386329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3</a:t>
            </a:fld>
            <a:endParaRPr lang="en-GB"/>
          </a:p>
        </p:txBody>
      </p:sp>
    </p:spTree>
    <p:extLst>
      <p:ext uri="{BB962C8B-B14F-4D97-AF65-F5344CB8AC3E}">
        <p14:creationId xmlns:p14="http://schemas.microsoft.com/office/powerpoint/2010/main" val="177586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which data did we use? We pulled all instances of flu genomes from NCBI when the host of origin was known and there were sequences for all 8 IAV genomic segments. Next, as the focus is on historical host shifts, we wanted only to keep samples that have naturally circulated in hosts from at least a year – no spillovers or recent jumps. This is just because the type of protein features tend to evolve slowly and take some time to adapt to a new host. Then, to train the models, we identified the IAV subtypes that appeared most frequently – subtypes which had more than 25 samples. The exception to this was two bat-specific subtypes, which had only 5 samples between them, but we needed some bat sequences to be included so the model had something to train on &amp; recognise. </a:t>
            </a:r>
          </a:p>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4</a:t>
            </a:fld>
            <a:endParaRPr lang="en-GB"/>
          </a:p>
        </p:txBody>
      </p:sp>
    </p:spTree>
    <p:extLst>
      <p:ext uri="{BB962C8B-B14F-4D97-AF65-F5344CB8AC3E}">
        <p14:creationId xmlns:p14="http://schemas.microsoft.com/office/powerpoint/2010/main" val="3973253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kind of models are we talking about when referencing “protein features”? So far, we’ve stuck with a handful of features that describe the composition of protein sequences: how many times do certain amino acids show up within the protein, what sort of amino acids are present in the protein? Like the example illustrated here, where the amino acid alphabet is reduced to just 7 groups based on similar charges, weights, that kind of thing. Or alternatively, just raw metrics regarding the protein as a whole: its hydrophobicity, its solubility, charge etc. </a:t>
            </a:r>
          </a:p>
          <a:p>
            <a:r>
              <a:rPr lang="en-GB" dirty="0"/>
              <a:t>These are what we used in creating the many, many random forest models that are the basis of this half of the project. </a:t>
            </a:r>
          </a:p>
        </p:txBody>
      </p:sp>
      <p:sp>
        <p:nvSpPr>
          <p:cNvPr id="4" name="Slide Number Placeholder 3"/>
          <p:cNvSpPr>
            <a:spLocks noGrp="1"/>
          </p:cNvSpPr>
          <p:nvPr>
            <p:ph type="sldNum" sz="quarter" idx="5"/>
          </p:nvPr>
        </p:nvSpPr>
        <p:spPr/>
        <p:txBody>
          <a:bodyPr/>
          <a:lstStyle/>
          <a:p>
            <a:fld id="{04FA2EA1-A02B-734D-984F-3E9028017EA1}" type="slidenum">
              <a:rPr lang="en-GB" smtClean="0"/>
              <a:t>5</a:t>
            </a:fld>
            <a:endParaRPr lang="en-GB"/>
          </a:p>
        </p:txBody>
      </p:sp>
    </p:spTree>
    <p:extLst>
      <p:ext uri="{BB962C8B-B14F-4D97-AF65-F5344CB8AC3E}">
        <p14:creationId xmlns:p14="http://schemas.microsoft.com/office/powerpoint/2010/main" val="2129391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therefore start with ~35,000 sequences, but many of these were similar enough to provide little novel information to the model so our first step was to cut down on the number of sequences we’d use. A clustering algorithm (within the MMSeq2 program) ran over these samples and retained only those which had 95% or lower sequence identity in order to capture the widest range of diverse proteins. This narrowed us down to just under 6700 proteins in total; some of which were from the same virus so we ended up with 4551 unique virus genomes. </a:t>
            </a:r>
          </a:p>
          <a:p>
            <a:r>
              <a:rPr lang="en-GB" dirty="0"/>
              <a:t>Then compositional and chemical features of proteins calculated with </a:t>
            </a:r>
            <a:r>
              <a:rPr lang="en-GB" dirty="0" err="1"/>
              <a:t>iFeaturesOmega</a:t>
            </a:r>
            <a:r>
              <a:rPr lang="en-GB" dirty="0"/>
              <a:t> were used to train random forest models. As I mentioned, an important part of creating these RF models is holding out a subset of the data to be used as part of the validation process; therefore each of the 25 flu subtypes we identified was removed iteratively from the training data. </a:t>
            </a:r>
          </a:p>
          <a:p>
            <a:r>
              <a:rPr lang="en-GB" dirty="0"/>
              <a:t>The first model used the 2mers as the predictive feature for the HA protein, using all of the dataset </a:t>
            </a:r>
            <a:r>
              <a:rPr lang="en-GB" b="1" dirty="0"/>
              <a:t>except </a:t>
            </a:r>
            <a:r>
              <a:rPr lang="en-GB" b="0" dirty="0"/>
              <a:t>for the proteins coming from H1N1 viruses. So the first model sees all of the non-H1N1 HA proteins and “learns” to classify sequences as avian or mammalian based on their protein features. Then, the H1N1 data that we hid from the model is presented as entirely novel and used to make a prediction; the model has never seen any of these H1N1 sequences before so can it attribute the correct label to them? </a:t>
            </a:r>
            <a:endParaRPr lang="en-GB" b="1" dirty="0"/>
          </a:p>
        </p:txBody>
      </p:sp>
      <p:sp>
        <p:nvSpPr>
          <p:cNvPr id="4" name="Slide Number Placeholder 3"/>
          <p:cNvSpPr>
            <a:spLocks noGrp="1"/>
          </p:cNvSpPr>
          <p:nvPr>
            <p:ph type="sldNum" sz="quarter" idx="5"/>
          </p:nvPr>
        </p:nvSpPr>
        <p:spPr/>
        <p:txBody>
          <a:bodyPr/>
          <a:lstStyle/>
          <a:p>
            <a:fld id="{04FA2EA1-A02B-734D-984F-3E9028017EA1}" type="slidenum">
              <a:rPr lang="en-GB" smtClean="0"/>
              <a:t>6</a:t>
            </a:fld>
            <a:endParaRPr lang="en-GB"/>
          </a:p>
        </p:txBody>
      </p:sp>
    </p:spTree>
    <p:extLst>
      <p:ext uri="{BB962C8B-B14F-4D97-AF65-F5344CB8AC3E}">
        <p14:creationId xmlns:p14="http://schemas.microsoft.com/office/powerpoint/2010/main" val="116660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2AF87-C649-1517-5055-F0311F6EBA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16F87-C603-BA01-2E71-7D161DF8CF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73C5C-B8DA-AEA8-45C2-61C00F949A2B}"/>
              </a:ext>
            </a:extLst>
          </p:cNvPr>
          <p:cNvSpPr>
            <a:spLocks noGrp="1"/>
          </p:cNvSpPr>
          <p:nvPr>
            <p:ph type="body" idx="1"/>
          </p:nvPr>
        </p:nvSpPr>
        <p:spPr/>
        <p:txBody>
          <a:bodyPr/>
          <a:lstStyle/>
          <a:p>
            <a:r>
              <a:rPr lang="en-GB" dirty="0"/>
              <a:t>So all of that is just the first model! We then expand this to each of the protein features and each of the 8 major IAV proteins. Resulting in 48 different models which are then stacked – compiled in a way such that any features of any protein could be fed into the model and we get an output prediction of whether that protein is from an avian or mammalian virus. Then, we go back to the beginning of the modelling process to do the same with H1N2: proteins of H1N2 viruses are “held-out” and we make another 48 models of each feature set and each protein which are combined into Stack 2. Stack 2 is then validated using the H1N2 data that we put back in and you get the picture… A collection of models that look at the input of some protein features and give an estimate of whether the protein comes from avian or mammalian viruses.</a:t>
            </a:r>
          </a:p>
        </p:txBody>
      </p:sp>
      <p:sp>
        <p:nvSpPr>
          <p:cNvPr id="4" name="Slide Number Placeholder 3">
            <a:extLst>
              <a:ext uri="{FF2B5EF4-FFF2-40B4-BE49-F238E27FC236}">
                <a16:creationId xmlns:a16="http://schemas.microsoft.com/office/drawing/2014/main" id="{B1B96271-8A33-FAD1-30E9-C191C202C224}"/>
              </a:ext>
            </a:extLst>
          </p:cNvPr>
          <p:cNvSpPr>
            <a:spLocks noGrp="1"/>
          </p:cNvSpPr>
          <p:nvPr>
            <p:ph type="sldNum" sz="quarter" idx="5"/>
          </p:nvPr>
        </p:nvSpPr>
        <p:spPr/>
        <p:txBody>
          <a:bodyPr/>
          <a:lstStyle/>
          <a:p>
            <a:fld id="{04FA2EA1-A02B-734D-984F-3E9028017EA1}" type="slidenum">
              <a:rPr lang="en-GB" smtClean="0"/>
              <a:t>7</a:t>
            </a:fld>
            <a:endParaRPr lang="en-GB"/>
          </a:p>
        </p:txBody>
      </p:sp>
    </p:spTree>
    <p:extLst>
      <p:ext uri="{BB962C8B-B14F-4D97-AF65-F5344CB8AC3E}">
        <p14:creationId xmlns:p14="http://schemas.microsoft.com/office/powerpoint/2010/main" val="2300846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models (almost) done, I’m moving onto the phylogenetics side of the project</a:t>
            </a:r>
          </a:p>
        </p:txBody>
      </p:sp>
      <p:sp>
        <p:nvSpPr>
          <p:cNvPr id="4" name="Slide Number Placeholder 3"/>
          <p:cNvSpPr>
            <a:spLocks noGrp="1"/>
          </p:cNvSpPr>
          <p:nvPr>
            <p:ph type="sldNum" sz="quarter" idx="5"/>
          </p:nvPr>
        </p:nvSpPr>
        <p:spPr/>
        <p:txBody>
          <a:bodyPr/>
          <a:lstStyle/>
          <a:p>
            <a:fld id="{04FA2EA1-A02B-734D-984F-3E9028017EA1}" type="slidenum">
              <a:rPr lang="en-GB" smtClean="0"/>
              <a:t>9</a:t>
            </a:fld>
            <a:endParaRPr lang="en-GB"/>
          </a:p>
        </p:txBody>
      </p:sp>
    </p:spTree>
    <p:extLst>
      <p:ext uri="{BB962C8B-B14F-4D97-AF65-F5344CB8AC3E}">
        <p14:creationId xmlns:p14="http://schemas.microsoft.com/office/powerpoint/2010/main" val="629413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0E8A6-F19B-1703-451C-FC5938FFED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0D1628-4191-7159-7CC8-5EC6991EF7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5E77BE-0BCD-9710-51F3-1502D4AE436B}"/>
              </a:ext>
            </a:extLst>
          </p:cNvPr>
          <p:cNvSpPr>
            <a:spLocks noGrp="1"/>
          </p:cNvSpPr>
          <p:nvPr>
            <p:ph type="body" idx="1"/>
          </p:nvPr>
        </p:nvSpPr>
        <p:spPr/>
        <p:txBody>
          <a:bodyPr/>
          <a:lstStyle/>
          <a:p>
            <a:r>
              <a:rPr lang="en-GB" dirty="0"/>
              <a:t>With the models (almost) done, I’m moving onto the phylogenetics side of the project</a:t>
            </a:r>
          </a:p>
        </p:txBody>
      </p:sp>
      <p:sp>
        <p:nvSpPr>
          <p:cNvPr id="4" name="Slide Number Placeholder 3">
            <a:extLst>
              <a:ext uri="{FF2B5EF4-FFF2-40B4-BE49-F238E27FC236}">
                <a16:creationId xmlns:a16="http://schemas.microsoft.com/office/drawing/2014/main" id="{82C87C3D-6A5C-06E1-C58E-B692DD14B58B}"/>
              </a:ext>
            </a:extLst>
          </p:cNvPr>
          <p:cNvSpPr>
            <a:spLocks noGrp="1"/>
          </p:cNvSpPr>
          <p:nvPr>
            <p:ph type="sldNum" sz="quarter" idx="5"/>
          </p:nvPr>
        </p:nvSpPr>
        <p:spPr/>
        <p:txBody>
          <a:bodyPr/>
          <a:lstStyle/>
          <a:p>
            <a:fld id="{04FA2EA1-A02B-734D-984F-3E9028017EA1}" type="slidenum">
              <a:rPr lang="en-GB" smtClean="0"/>
              <a:t>10</a:t>
            </a:fld>
            <a:endParaRPr lang="en-GB"/>
          </a:p>
        </p:txBody>
      </p:sp>
    </p:spTree>
    <p:extLst>
      <p:ext uri="{BB962C8B-B14F-4D97-AF65-F5344CB8AC3E}">
        <p14:creationId xmlns:p14="http://schemas.microsoft.com/office/powerpoint/2010/main" val="2327602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3FBC-DC01-8F68-A6DE-DACA8A53025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2DC4095B-9EEE-32EB-6151-C58D1776DE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2491A0B-F555-96CA-E3B0-DFF45735223F}"/>
              </a:ext>
            </a:extLst>
          </p:cNvPr>
          <p:cNvSpPr>
            <a:spLocks noGrp="1"/>
          </p:cNvSpPr>
          <p:nvPr>
            <p:ph type="dt" sz="half" idx="10"/>
          </p:nvPr>
        </p:nvSpPr>
        <p:spPr/>
        <p:txBody>
          <a:bodyPr/>
          <a:lstStyle/>
          <a:p>
            <a:fld id="{92E847CD-19EA-EC45-B658-D37358E0F034}" type="datetimeFigureOut">
              <a:rPr lang="en-GB" smtClean="0"/>
              <a:t>05/06/2025</a:t>
            </a:fld>
            <a:endParaRPr lang="en-GB"/>
          </a:p>
        </p:txBody>
      </p:sp>
      <p:sp>
        <p:nvSpPr>
          <p:cNvPr id="5" name="Footer Placeholder 4">
            <a:extLst>
              <a:ext uri="{FF2B5EF4-FFF2-40B4-BE49-F238E27FC236}">
                <a16:creationId xmlns:a16="http://schemas.microsoft.com/office/drawing/2014/main" id="{87B85DB5-7C56-FD92-F6D0-079BE285FE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62BE3A-2C6B-9DAE-E4E2-8919EFE292C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920098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70E7-F6A6-CF60-D584-D3303FED403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0528271-1723-DFD5-6384-8533D9EB0BD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9DFCEF5-2570-C9B5-9F03-DA2F2EF98540}"/>
              </a:ext>
            </a:extLst>
          </p:cNvPr>
          <p:cNvSpPr>
            <a:spLocks noGrp="1"/>
          </p:cNvSpPr>
          <p:nvPr>
            <p:ph type="dt" sz="half" idx="10"/>
          </p:nvPr>
        </p:nvSpPr>
        <p:spPr/>
        <p:txBody>
          <a:bodyPr/>
          <a:lstStyle/>
          <a:p>
            <a:fld id="{92E847CD-19EA-EC45-B658-D37358E0F034}" type="datetimeFigureOut">
              <a:rPr lang="en-GB" smtClean="0"/>
              <a:t>05/06/2025</a:t>
            </a:fld>
            <a:endParaRPr lang="en-GB"/>
          </a:p>
        </p:txBody>
      </p:sp>
      <p:sp>
        <p:nvSpPr>
          <p:cNvPr id="5" name="Footer Placeholder 4">
            <a:extLst>
              <a:ext uri="{FF2B5EF4-FFF2-40B4-BE49-F238E27FC236}">
                <a16:creationId xmlns:a16="http://schemas.microsoft.com/office/drawing/2014/main" id="{2C18DAB2-3021-C87D-567E-F3E1CF6721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82129D-2DA8-3C7A-F6EB-3840F59A0A09}"/>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375233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ADDABA-F6A1-F1CF-B8B2-09953824738F}"/>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61E53F0-475F-4DBE-DC9C-074C6CFEFAA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2380AB5-467D-7DE9-86BA-02C2D8872F74}"/>
              </a:ext>
            </a:extLst>
          </p:cNvPr>
          <p:cNvSpPr>
            <a:spLocks noGrp="1"/>
          </p:cNvSpPr>
          <p:nvPr>
            <p:ph type="dt" sz="half" idx="10"/>
          </p:nvPr>
        </p:nvSpPr>
        <p:spPr/>
        <p:txBody>
          <a:bodyPr/>
          <a:lstStyle/>
          <a:p>
            <a:fld id="{92E847CD-19EA-EC45-B658-D37358E0F034}" type="datetimeFigureOut">
              <a:rPr lang="en-GB" smtClean="0"/>
              <a:t>05/06/2025</a:t>
            </a:fld>
            <a:endParaRPr lang="en-GB"/>
          </a:p>
        </p:txBody>
      </p:sp>
      <p:sp>
        <p:nvSpPr>
          <p:cNvPr id="5" name="Footer Placeholder 4">
            <a:extLst>
              <a:ext uri="{FF2B5EF4-FFF2-40B4-BE49-F238E27FC236}">
                <a16:creationId xmlns:a16="http://schemas.microsoft.com/office/drawing/2014/main" id="{7C792F51-C6C7-8A61-FD9C-3FB12AFF7A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817313-D4DB-4668-AFF7-B0869ACF68AA}"/>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360119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6A02-7654-56FF-9D18-B3C8D285DC9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9158DEB-D392-F066-4B3C-CE191A37591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3D90A3D-D7C8-055E-919D-94C344ABBE93}"/>
              </a:ext>
            </a:extLst>
          </p:cNvPr>
          <p:cNvSpPr>
            <a:spLocks noGrp="1"/>
          </p:cNvSpPr>
          <p:nvPr>
            <p:ph type="dt" sz="half" idx="10"/>
          </p:nvPr>
        </p:nvSpPr>
        <p:spPr/>
        <p:txBody>
          <a:bodyPr/>
          <a:lstStyle/>
          <a:p>
            <a:fld id="{92E847CD-19EA-EC45-B658-D37358E0F034}" type="datetimeFigureOut">
              <a:rPr lang="en-GB" smtClean="0"/>
              <a:t>05/06/2025</a:t>
            </a:fld>
            <a:endParaRPr lang="en-GB"/>
          </a:p>
        </p:txBody>
      </p:sp>
      <p:sp>
        <p:nvSpPr>
          <p:cNvPr id="5" name="Footer Placeholder 4">
            <a:extLst>
              <a:ext uri="{FF2B5EF4-FFF2-40B4-BE49-F238E27FC236}">
                <a16:creationId xmlns:a16="http://schemas.microsoft.com/office/drawing/2014/main" id="{BFBE2622-5753-9019-F0AD-7337BB370F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E2426E-54A9-6C89-17B9-8ECE927329A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286872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6113F-55CD-9F33-C047-9F9A7000652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3820E5D-A2F6-D51A-3004-F365A5E673B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5D55CF-2117-979F-8378-243F5442D572}"/>
              </a:ext>
            </a:extLst>
          </p:cNvPr>
          <p:cNvSpPr>
            <a:spLocks noGrp="1"/>
          </p:cNvSpPr>
          <p:nvPr>
            <p:ph type="dt" sz="half" idx="10"/>
          </p:nvPr>
        </p:nvSpPr>
        <p:spPr/>
        <p:txBody>
          <a:bodyPr/>
          <a:lstStyle/>
          <a:p>
            <a:fld id="{92E847CD-19EA-EC45-B658-D37358E0F034}" type="datetimeFigureOut">
              <a:rPr lang="en-GB" smtClean="0"/>
              <a:t>05/06/2025</a:t>
            </a:fld>
            <a:endParaRPr lang="en-GB"/>
          </a:p>
        </p:txBody>
      </p:sp>
      <p:sp>
        <p:nvSpPr>
          <p:cNvPr id="5" name="Footer Placeholder 4">
            <a:extLst>
              <a:ext uri="{FF2B5EF4-FFF2-40B4-BE49-F238E27FC236}">
                <a16:creationId xmlns:a16="http://schemas.microsoft.com/office/drawing/2014/main" id="{7CAC124A-2183-9A05-C1FB-2EE1D628C5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322560-DAD3-9698-7B3A-31059C7B3184}"/>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4029860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EB15-EE2D-BC1C-F3C2-04194B843D8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05A8419-583F-54D2-71CD-B3891D5B85F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8AEA572-A556-EFD5-C582-906FEE8CDEB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ECD15F02-9734-8EFA-451D-36DC1AC5CC63}"/>
              </a:ext>
            </a:extLst>
          </p:cNvPr>
          <p:cNvSpPr>
            <a:spLocks noGrp="1"/>
          </p:cNvSpPr>
          <p:nvPr>
            <p:ph type="dt" sz="half" idx="10"/>
          </p:nvPr>
        </p:nvSpPr>
        <p:spPr/>
        <p:txBody>
          <a:bodyPr/>
          <a:lstStyle/>
          <a:p>
            <a:fld id="{92E847CD-19EA-EC45-B658-D37358E0F034}" type="datetimeFigureOut">
              <a:rPr lang="en-GB" smtClean="0"/>
              <a:t>05/06/2025</a:t>
            </a:fld>
            <a:endParaRPr lang="en-GB"/>
          </a:p>
        </p:txBody>
      </p:sp>
      <p:sp>
        <p:nvSpPr>
          <p:cNvPr id="6" name="Footer Placeholder 5">
            <a:extLst>
              <a:ext uri="{FF2B5EF4-FFF2-40B4-BE49-F238E27FC236}">
                <a16:creationId xmlns:a16="http://schemas.microsoft.com/office/drawing/2014/main" id="{363F210A-043B-7FBB-5317-0666A089D8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49D808-EFF9-BE10-8E09-961F7A35A869}"/>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239073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6D38-90BF-0992-8CBF-C42DE5CEB05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1943906-3BA0-E701-A510-829D7958D6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4C33D3-71EA-3984-8AAE-A70A520D88B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C1FC00A-521F-50EB-E8E3-A2CA18A7EA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3536E0A-F163-45C4-F16C-AEE3A3459A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7B00241-487E-1414-8306-99A49156EDAB}"/>
              </a:ext>
            </a:extLst>
          </p:cNvPr>
          <p:cNvSpPr>
            <a:spLocks noGrp="1"/>
          </p:cNvSpPr>
          <p:nvPr>
            <p:ph type="dt" sz="half" idx="10"/>
          </p:nvPr>
        </p:nvSpPr>
        <p:spPr/>
        <p:txBody>
          <a:bodyPr/>
          <a:lstStyle/>
          <a:p>
            <a:fld id="{92E847CD-19EA-EC45-B658-D37358E0F034}" type="datetimeFigureOut">
              <a:rPr lang="en-GB" smtClean="0"/>
              <a:t>05/06/2025</a:t>
            </a:fld>
            <a:endParaRPr lang="en-GB"/>
          </a:p>
        </p:txBody>
      </p:sp>
      <p:sp>
        <p:nvSpPr>
          <p:cNvPr id="8" name="Footer Placeholder 7">
            <a:extLst>
              <a:ext uri="{FF2B5EF4-FFF2-40B4-BE49-F238E27FC236}">
                <a16:creationId xmlns:a16="http://schemas.microsoft.com/office/drawing/2014/main" id="{215A06F2-F461-1841-BA13-1BD7A24C7FE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0A30396-F92C-C088-8FC2-D0CEC34F649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46648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FEF0-159F-8F21-3BAC-94BB4B861AB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F94DBAC3-A9C8-4B1C-5959-A128CF2515FE}"/>
              </a:ext>
            </a:extLst>
          </p:cNvPr>
          <p:cNvSpPr>
            <a:spLocks noGrp="1"/>
          </p:cNvSpPr>
          <p:nvPr>
            <p:ph type="dt" sz="half" idx="10"/>
          </p:nvPr>
        </p:nvSpPr>
        <p:spPr/>
        <p:txBody>
          <a:bodyPr/>
          <a:lstStyle/>
          <a:p>
            <a:fld id="{92E847CD-19EA-EC45-B658-D37358E0F034}" type="datetimeFigureOut">
              <a:rPr lang="en-GB" smtClean="0"/>
              <a:t>05/06/2025</a:t>
            </a:fld>
            <a:endParaRPr lang="en-GB"/>
          </a:p>
        </p:txBody>
      </p:sp>
      <p:sp>
        <p:nvSpPr>
          <p:cNvPr id="4" name="Footer Placeholder 3">
            <a:extLst>
              <a:ext uri="{FF2B5EF4-FFF2-40B4-BE49-F238E27FC236}">
                <a16:creationId xmlns:a16="http://schemas.microsoft.com/office/drawing/2014/main" id="{7B23C47C-79CB-3E98-D358-FDDB87D89F3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C7CF100-E504-573B-1F5E-0D9EE6BD4E3E}"/>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4603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A7CAF7-1CE9-8F7B-9C3E-852214F1ACAF}"/>
              </a:ext>
            </a:extLst>
          </p:cNvPr>
          <p:cNvSpPr>
            <a:spLocks noGrp="1"/>
          </p:cNvSpPr>
          <p:nvPr>
            <p:ph type="dt" sz="half" idx="10"/>
          </p:nvPr>
        </p:nvSpPr>
        <p:spPr/>
        <p:txBody>
          <a:bodyPr/>
          <a:lstStyle/>
          <a:p>
            <a:fld id="{92E847CD-19EA-EC45-B658-D37358E0F034}" type="datetimeFigureOut">
              <a:rPr lang="en-GB" smtClean="0"/>
              <a:t>05/06/2025</a:t>
            </a:fld>
            <a:endParaRPr lang="en-GB"/>
          </a:p>
        </p:txBody>
      </p:sp>
      <p:sp>
        <p:nvSpPr>
          <p:cNvPr id="3" name="Footer Placeholder 2">
            <a:extLst>
              <a:ext uri="{FF2B5EF4-FFF2-40B4-BE49-F238E27FC236}">
                <a16:creationId xmlns:a16="http://schemas.microsoft.com/office/drawing/2014/main" id="{CDF4D814-B03D-BA89-3BF4-1028D60B33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FD7063F-E887-0BEB-25C9-8EDB126DEF9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747677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17260-F74B-A622-A7EA-5BE33F5DC7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AE554294-60BC-21A5-DD89-37A7BDF243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A7E29C9-8422-CB72-529E-1D72BCC5E0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178B72-1F03-BF01-47C2-3461F6DDDFD7}"/>
              </a:ext>
            </a:extLst>
          </p:cNvPr>
          <p:cNvSpPr>
            <a:spLocks noGrp="1"/>
          </p:cNvSpPr>
          <p:nvPr>
            <p:ph type="dt" sz="half" idx="10"/>
          </p:nvPr>
        </p:nvSpPr>
        <p:spPr/>
        <p:txBody>
          <a:bodyPr/>
          <a:lstStyle/>
          <a:p>
            <a:fld id="{92E847CD-19EA-EC45-B658-D37358E0F034}" type="datetimeFigureOut">
              <a:rPr lang="en-GB" smtClean="0"/>
              <a:t>05/06/2025</a:t>
            </a:fld>
            <a:endParaRPr lang="en-GB"/>
          </a:p>
        </p:txBody>
      </p:sp>
      <p:sp>
        <p:nvSpPr>
          <p:cNvPr id="6" name="Footer Placeholder 5">
            <a:extLst>
              <a:ext uri="{FF2B5EF4-FFF2-40B4-BE49-F238E27FC236}">
                <a16:creationId xmlns:a16="http://schemas.microsoft.com/office/drawing/2014/main" id="{66B14744-95A9-AAF3-A714-200CCD0D24D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4D6626C-0B9E-BA7C-D534-9A8419BE458E}"/>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690871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D2469-3BA1-1296-6A6C-23E9E44264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82C2722E-E093-A070-5A44-151DF2DD1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7831B54-AB67-CA20-FDC9-A99FDDAA9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72AB67A-9F29-98C3-5ABF-5483B0470CE1}"/>
              </a:ext>
            </a:extLst>
          </p:cNvPr>
          <p:cNvSpPr>
            <a:spLocks noGrp="1"/>
          </p:cNvSpPr>
          <p:nvPr>
            <p:ph type="dt" sz="half" idx="10"/>
          </p:nvPr>
        </p:nvSpPr>
        <p:spPr/>
        <p:txBody>
          <a:bodyPr/>
          <a:lstStyle/>
          <a:p>
            <a:fld id="{92E847CD-19EA-EC45-B658-D37358E0F034}" type="datetimeFigureOut">
              <a:rPr lang="en-GB" smtClean="0"/>
              <a:t>05/06/2025</a:t>
            </a:fld>
            <a:endParaRPr lang="en-GB"/>
          </a:p>
        </p:txBody>
      </p:sp>
      <p:sp>
        <p:nvSpPr>
          <p:cNvPr id="6" name="Footer Placeholder 5">
            <a:extLst>
              <a:ext uri="{FF2B5EF4-FFF2-40B4-BE49-F238E27FC236}">
                <a16:creationId xmlns:a16="http://schemas.microsoft.com/office/drawing/2014/main" id="{80BD5ADC-58E0-7FAD-CF58-7756EF4BD15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6A14177-6F0A-FBC1-9FD3-7A69642532B0}"/>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243457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A93423-4DB8-8060-E51A-87E0A6F31D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7CB222AE-2EAB-68D2-34DE-44ED610B4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61E3F72-1C2B-7366-B409-A4678BC3AC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E847CD-19EA-EC45-B658-D37358E0F034}" type="datetimeFigureOut">
              <a:rPr lang="en-GB" smtClean="0"/>
              <a:t>05/06/2025</a:t>
            </a:fld>
            <a:endParaRPr lang="en-GB"/>
          </a:p>
        </p:txBody>
      </p:sp>
      <p:sp>
        <p:nvSpPr>
          <p:cNvPr id="5" name="Footer Placeholder 4">
            <a:extLst>
              <a:ext uri="{FF2B5EF4-FFF2-40B4-BE49-F238E27FC236}">
                <a16:creationId xmlns:a16="http://schemas.microsoft.com/office/drawing/2014/main" id="{BF5631ED-936A-AB35-DAD0-939A18A65C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A090EC3-5324-D2F2-3759-31B7DB5318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02076F-9950-BF4B-A63C-8981A65BFB28}" type="slidenum">
              <a:rPr lang="en-GB" smtClean="0"/>
              <a:t>‹#›</a:t>
            </a:fld>
            <a:endParaRPr lang="en-GB"/>
          </a:p>
        </p:txBody>
      </p:sp>
    </p:spTree>
    <p:extLst>
      <p:ext uri="{BB962C8B-B14F-4D97-AF65-F5344CB8AC3E}">
        <p14:creationId xmlns:p14="http://schemas.microsoft.com/office/powerpoint/2010/main" val="3563577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jp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F11B-66C8-66EE-6FB0-BC56DAA16BE1}"/>
              </a:ext>
            </a:extLst>
          </p:cNvPr>
          <p:cNvSpPr>
            <a:spLocks noGrp="1"/>
          </p:cNvSpPr>
          <p:nvPr>
            <p:ph type="ctrTitle"/>
          </p:nvPr>
        </p:nvSpPr>
        <p:spPr>
          <a:xfrm>
            <a:off x="84083" y="1122363"/>
            <a:ext cx="12107917" cy="2387600"/>
          </a:xfrm>
        </p:spPr>
        <p:txBody>
          <a:bodyPr>
            <a:normAutofit/>
          </a:bodyPr>
          <a:lstStyle/>
          <a:p>
            <a:r>
              <a:rPr lang="en-GB" sz="5400" b="1" i="0" strike="noStrike" dirty="0">
                <a:solidFill>
                  <a:srgbClr val="000000"/>
                </a:solidFill>
                <a:effectLst/>
                <a:latin typeface="Calibri" panose="020F0502020204030204" pitchFamily="34" charset="0"/>
              </a:rPr>
              <a:t> Machine Learning Meets Phylodynamics</a:t>
            </a:r>
            <a:endParaRPr lang="en-GB" sz="5400" dirty="0"/>
          </a:p>
        </p:txBody>
      </p:sp>
      <p:sp>
        <p:nvSpPr>
          <p:cNvPr id="3" name="Subtitle 2">
            <a:extLst>
              <a:ext uri="{FF2B5EF4-FFF2-40B4-BE49-F238E27FC236}">
                <a16:creationId xmlns:a16="http://schemas.microsoft.com/office/drawing/2014/main" id="{4E5BE9B7-C101-7D8E-60FA-9511715D4D6F}"/>
              </a:ext>
            </a:extLst>
          </p:cNvPr>
          <p:cNvSpPr>
            <a:spLocks noGrp="1"/>
          </p:cNvSpPr>
          <p:nvPr>
            <p:ph type="subTitle" idx="1"/>
          </p:nvPr>
        </p:nvSpPr>
        <p:spPr>
          <a:xfrm>
            <a:off x="0" y="3602038"/>
            <a:ext cx="12192000" cy="1655762"/>
          </a:xfrm>
        </p:spPr>
        <p:txBody>
          <a:bodyPr>
            <a:normAutofit/>
          </a:bodyPr>
          <a:lstStyle/>
          <a:p>
            <a:r>
              <a:rPr lang="en-GB" sz="4000" b="1" u="none" strike="noStrike" dirty="0">
                <a:solidFill>
                  <a:srgbClr val="000000"/>
                </a:solidFill>
                <a:effectLst/>
                <a:latin typeface="Calibri" panose="020F0502020204030204" pitchFamily="34" charset="0"/>
              </a:rPr>
              <a:t>A modern approach for historical host shifts</a:t>
            </a:r>
            <a:endParaRPr lang="en-GB" sz="4000" dirty="0"/>
          </a:p>
        </p:txBody>
      </p:sp>
    </p:spTree>
    <p:extLst>
      <p:ext uri="{BB962C8B-B14F-4D97-AF65-F5344CB8AC3E}">
        <p14:creationId xmlns:p14="http://schemas.microsoft.com/office/powerpoint/2010/main" val="3771534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F10AA-E13C-30D2-B111-6EF04EB7CE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4CF465-C1DD-1ACC-7D5A-6C78F0ECF882}"/>
              </a:ext>
            </a:extLst>
          </p:cNvPr>
          <p:cNvSpPr>
            <a:spLocks noGrp="1"/>
          </p:cNvSpPr>
          <p:nvPr>
            <p:ph type="title"/>
          </p:nvPr>
        </p:nvSpPr>
        <p:spPr/>
        <p:txBody>
          <a:bodyPr/>
          <a:lstStyle/>
          <a:p>
            <a:r>
              <a:rPr lang="en-GB" dirty="0"/>
              <a:t>Phylogenetics</a:t>
            </a:r>
          </a:p>
        </p:txBody>
      </p:sp>
      <p:sp>
        <p:nvSpPr>
          <p:cNvPr id="3" name="Content Placeholder 2">
            <a:extLst>
              <a:ext uri="{FF2B5EF4-FFF2-40B4-BE49-F238E27FC236}">
                <a16:creationId xmlns:a16="http://schemas.microsoft.com/office/drawing/2014/main" id="{9C39F2D2-5371-084C-7441-2F641BE7494A}"/>
              </a:ext>
            </a:extLst>
          </p:cNvPr>
          <p:cNvSpPr>
            <a:spLocks noGrp="1"/>
          </p:cNvSpPr>
          <p:nvPr>
            <p:ph idx="1"/>
          </p:nvPr>
        </p:nvSpPr>
        <p:spPr>
          <a:xfrm>
            <a:off x="200723" y="1825625"/>
            <a:ext cx="6563332" cy="4351338"/>
          </a:xfrm>
        </p:spPr>
        <p:txBody>
          <a:bodyPr/>
          <a:lstStyle/>
          <a:p>
            <a:r>
              <a:rPr lang="en-GB" dirty="0"/>
              <a:t>How neatly do protein physio-chemical properties map onto trees?</a:t>
            </a:r>
          </a:p>
          <a:p>
            <a:r>
              <a:rPr lang="en-GB" dirty="0"/>
              <a:t>8 trees, one for each genomic segment</a:t>
            </a:r>
          </a:p>
          <a:p>
            <a:r>
              <a:rPr lang="en-GB" dirty="0"/>
              <a:t>Do the patterns match predictions from the ML models? </a:t>
            </a:r>
          </a:p>
        </p:txBody>
      </p:sp>
      <p:grpSp>
        <p:nvGrpSpPr>
          <p:cNvPr id="9" name="Group 8">
            <a:extLst>
              <a:ext uri="{FF2B5EF4-FFF2-40B4-BE49-F238E27FC236}">
                <a16:creationId xmlns:a16="http://schemas.microsoft.com/office/drawing/2014/main" id="{EF319C9E-C7C1-3706-32BE-E755B584D8CF}"/>
              </a:ext>
            </a:extLst>
          </p:cNvPr>
          <p:cNvGrpSpPr/>
          <p:nvPr/>
        </p:nvGrpSpPr>
        <p:grpSpPr>
          <a:xfrm>
            <a:off x="6750384" y="147059"/>
            <a:ext cx="5488261" cy="6692626"/>
            <a:chOff x="6750384" y="147059"/>
            <a:chExt cx="5488261" cy="6692626"/>
          </a:xfrm>
        </p:grpSpPr>
        <p:pic>
          <p:nvPicPr>
            <p:cNvPr id="8" name="Picture 7">
              <a:extLst>
                <a:ext uri="{FF2B5EF4-FFF2-40B4-BE49-F238E27FC236}">
                  <a16:creationId xmlns:a16="http://schemas.microsoft.com/office/drawing/2014/main" id="{1A840C40-9949-88D1-0310-58DA5706AF89}"/>
                </a:ext>
              </a:extLst>
            </p:cNvPr>
            <p:cNvPicPr>
              <a:picLocks noChangeAspect="1"/>
            </p:cNvPicPr>
            <p:nvPr/>
          </p:nvPicPr>
          <p:blipFill>
            <a:blip r:embed="rId3"/>
            <a:stretch>
              <a:fillRect/>
            </a:stretch>
          </p:blipFill>
          <p:spPr>
            <a:xfrm>
              <a:off x="6750384" y="147059"/>
              <a:ext cx="5441616" cy="6337882"/>
            </a:xfrm>
            <a:prstGeom prst="rect">
              <a:avLst/>
            </a:prstGeom>
          </p:spPr>
        </p:pic>
        <p:cxnSp>
          <p:nvCxnSpPr>
            <p:cNvPr id="13" name="Straight Connector 12">
              <a:extLst>
                <a:ext uri="{FF2B5EF4-FFF2-40B4-BE49-F238E27FC236}">
                  <a16:creationId xmlns:a16="http://schemas.microsoft.com/office/drawing/2014/main" id="{19E456DC-EA36-6B4F-9479-06266989A24C}"/>
                </a:ext>
              </a:extLst>
            </p:cNvPr>
            <p:cNvCxnSpPr/>
            <p:nvPr/>
          </p:nvCxnSpPr>
          <p:spPr>
            <a:xfrm>
              <a:off x="9649968" y="6376416"/>
              <a:ext cx="2426208"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CFAED0-393C-9E7E-530E-DAAECF9CDE6A}"/>
                </a:ext>
              </a:extLst>
            </p:cNvPr>
            <p:cNvCxnSpPr>
              <a:cxnSpLocks/>
            </p:cNvCxnSpPr>
            <p:nvPr/>
          </p:nvCxnSpPr>
          <p:spPr>
            <a:xfrm>
              <a:off x="10844784" y="6376416"/>
              <a:ext cx="0" cy="11645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10B5A4A-28A4-956D-7A8D-2C7FC564C7F3}"/>
                </a:ext>
              </a:extLst>
            </p:cNvPr>
            <p:cNvCxnSpPr>
              <a:cxnSpLocks/>
            </p:cNvCxnSpPr>
            <p:nvPr/>
          </p:nvCxnSpPr>
          <p:spPr>
            <a:xfrm>
              <a:off x="9656064" y="6376416"/>
              <a:ext cx="0" cy="116459"/>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750E4E12-B3CA-360E-F905-C4CCA0B184AE}"/>
                </a:ext>
              </a:extLst>
            </p:cNvPr>
            <p:cNvCxnSpPr>
              <a:cxnSpLocks/>
            </p:cNvCxnSpPr>
            <p:nvPr/>
          </p:nvCxnSpPr>
          <p:spPr>
            <a:xfrm>
              <a:off x="12070080" y="6370955"/>
              <a:ext cx="0" cy="12192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9F9B8BD4-14BD-8B6B-6CD0-0292E16396D7}"/>
                </a:ext>
              </a:extLst>
            </p:cNvPr>
            <p:cNvCxnSpPr>
              <a:cxnSpLocks/>
            </p:cNvCxnSpPr>
            <p:nvPr/>
          </p:nvCxnSpPr>
          <p:spPr>
            <a:xfrm>
              <a:off x="10235184" y="6370955"/>
              <a:ext cx="0" cy="12192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3ACF05D5-7E79-07A2-838D-4C30F2EF2AAB}"/>
                </a:ext>
              </a:extLst>
            </p:cNvPr>
            <p:cNvCxnSpPr>
              <a:cxnSpLocks/>
            </p:cNvCxnSpPr>
            <p:nvPr/>
          </p:nvCxnSpPr>
          <p:spPr>
            <a:xfrm>
              <a:off x="11478768" y="6370955"/>
              <a:ext cx="0" cy="121920"/>
            </a:xfrm>
            <a:prstGeom prst="line">
              <a:avLst/>
            </a:prstGeom>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5318E7D9-C8C4-1010-EA1C-5F77638E6F10}"/>
                </a:ext>
              </a:extLst>
            </p:cNvPr>
            <p:cNvSpPr txBox="1"/>
            <p:nvPr/>
          </p:nvSpPr>
          <p:spPr>
            <a:xfrm>
              <a:off x="10046671" y="6452622"/>
              <a:ext cx="377026" cy="215444"/>
            </a:xfrm>
            <a:prstGeom prst="rect">
              <a:avLst/>
            </a:prstGeom>
            <a:noFill/>
          </p:spPr>
          <p:txBody>
            <a:bodyPr wrap="none" rtlCol="0">
              <a:spAutoFit/>
            </a:bodyPr>
            <a:lstStyle/>
            <a:p>
              <a:r>
                <a:rPr lang="en-GB" sz="800" dirty="0"/>
                <a:t>0.14</a:t>
              </a:r>
            </a:p>
          </p:txBody>
        </p:sp>
        <p:sp>
          <p:nvSpPr>
            <p:cNvPr id="52" name="TextBox 51">
              <a:extLst>
                <a:ext uri="{FF2B5EF4-FFF2-40B4-BE49-F238E27FC236}">
                  <a16:creationId xmlns:a16="http://schemas.microsoft.com/office/drawing/2014/main" id="{172BC44C-CE73-5F2B-BDC7-588201FC6701}"/>
                </a:ext>
              </a:extLst>
            </p:cNvPr>
            <p:cNvSpPr txBox="1"/>
            <p:nvPr/>
          </p:nvSpPr>
          <p:spPr>
            <a:xfrm>
              <a:off x="9474342" y="6452622"/>
              <a:ext cx="377026" cy="215444"/>
            </a:xfrm>
            <a:prstGeom prst="rect">
              <a:avLst/>
            </a:prstGeom>
            <a:noFill/>
          </p:spPr>
          <p:txBody>
            <a:bodyPr wrap="none" rtlCol="0">
              <a:spAutoFit/>
            </a:bodyPr>
            <a:lstStyle/>
            <a:p>
              <a:r>
                <a:rPr lang="en-GB" sz="800" dirty="0"/>
                <a:t>0.12</a:t>
              </a:r>
            </a:p>
          </p:txBody>
        </p:sp>
        <p:sp>
          <p:nvSpPr>
            <p:cNvPr id="53" name="TextBox 52">
              <a:extLst>
                <a:ext uri="{FF2B5EF4-FFF2-40B4-BE49-F238E27FC236}">
                  <a16:creationId xmlns:a16="http://schemas.microsoft.com/office/drawing/2014/main" id="{6B92C96C-FF30-643B-CD54-5B8CDAC686F5}"/>
                </a:ext>
              </a:extLst>
            </p:cNvPr>
            <p:cNvSpPr txBox="1"/>
            <p:nvPr/>
          </p:nvSpPr>
          <p:spPr>
            <a:xfrm>
              <a:off x="10656271" y="6452622"/>
              <a:ext cx="377026" cy="215444"/>
            </a:xfrm>
            <a:prstGeom prst="rect">
              <a:avLst/>
            </a:prstGeom>
            <a:noFill/>
          </p:spPr>
          <p:txBody>
            <a:bodyPr wrap="none" rtlCol="0">
              <a:spAutoFit/>
            </a:bodyPr>
            <a:lstStyle/>
            <a:p>
              <a:r>
                <a:rPr lang="en-GB" sz="800" dirty="0"/>
                <a:t>0.16</a:t>
              </a:r>
            </a:p>
          </p:txBody>
        </p:sp>
        <p:sp>
          <p:nvSpPr>
            <p:cNvPr id="54" name="TextBox 53">
              <a:extLst>
                <a:ext uri="{FF2B5EF4-FFF2-40B4-BE49-F238E27FC236}">
                  <a16:creationId xmlns:a16="http://schemas.microsoft.com/office/drawing/2014/main" id="{AC6BE2A6-6D37-C593-1E77-F6BCEC3D1921}"/>
                </a:ext>
              </a:extLst>
            </p:cNvPr>
            <p:cNvSpPr txBox="1"/>
            <p:nvPr/>
          </p:nvSpPr>
          <p:spPr>
            <a:xfrm>
              <a:off x="11290255" y="6452622"/>
              <a:ext cx="377026" cy="215444"/>
            </a:xfrm>
            <a:prstGeom prst="rect">
              <a:avLst/>
            </a:prstGeom>
            <a:noFill/>
          </p:spPr>
          <p:txBody>
            <a:bodyPr wrap="none" rtlCol="0">
              <a:spAutoFit/>
            </a:bodyPr>
            <a:lstStyle/>
            <a:p>
              <a:r>
                <a:rPr lang="en-GB" sz="800" dirty="0"/>
                <a:t>0.18</a:t>
              </a:r>
            </a:p>
          </p:txBody>
        </p:sp>
        <p:sp>
          <p:nvSpPr>
            <p:cNvPr id="55" name="TextBox 54">
              <a:extLst>
                <a:ext uri="{FF2B5EF4-FFF2-40B4-BE49-F238E27FC236}">
                  <a16:creationId xmlns:a16="http://schemas.microsoft.com/office/drawing/2014/main" id="{477171FF-88D2-B2C8-2C4D-CD7B4ADE35CE}"/>
                </a:ext>
              </a:extLst>
            </p:cNvPr>
            <p:cNvSpPr txBox="1"/>
            <p:nvPr/>
          </p:nvSpPr>
          <p:spPr>
            <a:xfrm>
              <a:off x="11861619" y="6452622"/>
              <a:ext cx="377026" cy="215444"/>
            </a:xfrm>
            <a:prstGeom prst="rect">
              <a:avLst/>
            </a:prstGeom>
            <a:noFill/>
          </p:spPr>
          <p:txBody>
            <a:bodyPr wrap="none" rtlCol="0">
              <a:spAutoFit/>
            </a:bodyPr>
            <a:lstStyle/>
            <a:p>
              <a:r>
                <a:rPr lang="en-GB" sz="800" dirty="0"/>
                <a:t>0.20</a:t>
              </a:r>
            </a:p>
          </p:txBody>
        </p:sp>
        <p:sp>
          <p:nvSpPr>
            <p:cNvPr id="56" name="TextBox 55">
              <a:extLst>
                <a:ext uri="{FF2B5EF4-FFF2-40B4-BE49-F238E27FC236}">
                  <a16:creationId xmlns:a16="http://schemas.microsoft.com/office/drawing/2014/main" id="{AF126846-FFBA-0F43-4273-4C1047A11BA1}"/>
                </a:ext>
              </a:extLst>
            </p:cNvPr>
            <p:cNvSpPr txBox="1"/>
            <p:nvPr/>
          </p:nvSpPr>
          <p:spPr>
            <a:xfrm>
              <a:off x="10349295" y="6593464"/>
              <a:ext cx="990977" cy="246221"/>
            </a:xfrm>
            <a:prstGeom prst="rect">
              <a:avLst/>
            </a:prstGeom>
            <a:noFill/>
          </p:spPr>
          <p:txBody>
            <a:bodyPr wrap="none" rtlCol="0">
              <a:spAutoFit/>
            </a:bodyPr>
            <a:lstStyle/>
            <a:p>
              <a:r>
                <a:rPr lang="en-GB" sz="1000" dirty="0"/>
                <a:t>Charge Tr1221</a:t>
              </a:r>
            </a:p>
          </p:txBody>
        </p:sp>
        <p:sp>
          <p:nvSpPr>
            <p:cNvPr id="60" name="Rectangle 59">
              <a:extLst>
                <a:ext uri="{FF2B5EF4-FFF2-40B4-BE49-F238E27FC236}">
                  <a16:creationId xmlns:a16="http://schemas.microsoft.com/office/drawing/2014/main" id="{99CA6B8E-2C89-81E7-E477-A21B994E5677}"/>
                </a:ext>
              </a:extLst>
            </p:cNvPr>
            <p:cNvSpPr/>
            <p:nvPr/>
          </p:nvSpPr>
          <p:spPr>
            <a:xfrm>
              <a:off x="6750384" y="3029487"/>
              <a:ext cx="701895" cy="3066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250961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12646F6-C194-B4D2-ACB8-C930623F6144}"/>
              </a:ext>
            </a:extLst>
          </p:cNvPr>
          <p:cNvGrpSpPr/>
          <p:nvPr/>
        </p:nvGrpSpPr>
        <p:grpSpPr>
          <a:xfrm>
            <a:off x="0" y="123290"/>
            <a:ext cx="6858000" cy="6734710"/>
            <a:chOff x="0" y="123290"/>
            <a:chExt cx="6858000" cy="6734710"/>
          </a:xfrm>
        </p:grpSpPr>
        <p:pic>
          <p:nvPicPr>
            <p:cNvPr id="5" name="Picture 4">
              <a:extLst>
                <a:ext uri="{FF2B5EF4-FFF2-40B4-BE49-F238E27FC236}">
                  <a16:creationId xmlns:a16="http://schemas.microsoft.com/office/drawing/2014/main" id="{9CB7BDEB-9755-1840-0D08-38BBA4309EAC}"/>
                </a:ext>
              </a:extLst>
            </p:cNvPr>
            <p:cNvPicPr>
              <a:picLocks noChangeAspect="1"/>
            </p:cNvPicPr>
            <p:nvPr/>
          </p:nvPicPr>
          <p:blipFill>
            <a:blip r:embed="rId2"/>
            <a:srcRect t="14795"/>
            <a:stretch/>
          </p:blipFill>
          <p:spPr>
            <a:xfrm>
              <a:off x="0" y="1014608"/>
              <a:ext cx="6858000" cy="5843392"/>
            </a:xfrm>
            <a:prstGeom prst="rect">
              <a:avLst/>
            </a:prstGeom>
          </p:spPr>
        </p:pic>
        <p:sp>
          <p:nvSpPr>
            <p:cNvPr id="2" name="Rectangle 1">
              <a:extLst>
                <a:ext uri="{FF2B5EF4-FFF2-40B4-BE49-F238E27FC236}">
                  <a16:creationId xmlns:a16="http://schemas.microsoft.com/office/drawing/2014/main" id="{8110336C-0E01-DBC2-8D18-F4A0ADEC6DF7}"/>
                </a:ext>
              </a:extLst>
            </p:cNvPr>
            <p:cNvSpPr/>
            <p:nvPr/>
          </p:nvSpPr>
          <p:spPr>
            <a:xfrm>
              <a:off x="4880430" y="123290"/>
              <a:ext cx="852550" cy="318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0" name="Group 19">
            <a:extLst>
              <a:ext uri="{FF2B5EF4-FFF2-40B4-BE49-F238E27FC236}">
                <a16:creationId xmlns:a16="http://schemas.microsoft.com/office/drawing/2014/main" id="{6F01BBC7-C19E-12C8-89F7-2DC15ED0EB5F}"/>
              </a:ext>
            </a:extLst>
          </p:cNvPr>
          <p:cNvGrpSpPr/>
          <p:nvPr/>
        </p:nvGrpSpPr>
        <p:grpSpPr>
          <a:xfrm>
            <a:off x="6845378" y="1135294"/>
            <a:ext cx="5342985" cy="4587411"/>
            <a:chOff x="6845378" y="1135294"/>
            <a:chExt cx="5342985" cy="4587411"/>
          </a:xfrm>
        </p:grpSpPr>
        <p:pic>
          <p:nvPicPr>
            <p:cNvPr id="11" name="Picture 10">
              <a:extLst>
                <a:ext uri="{FF2B5EF4-FFF2-40B4-BE49-F238E27FC236}">
                  <a16:creationId xmlns:a16="http://schemas.microsoft.com/office/drawing/2014/main" id="{B04E8EAC-3FD9-5156-1E6C-2EBAEB6FA67F}"/>
                </a:ext>
              </a:extLst>
            </p:cNvPr>
            <p:cNvPicPr>
              <a:picLocks noChangeAspect="1"/>
            </p:cNvPicPr>
            <p:nvPr/>
          </p:nvPicPr>
          <p:blipFill>
            <a:blip r:embed="rId3"/>
            <a:stretch>
              <a:fillRect/>
            </a:stretch>
          </p:blipFill>
          <p:spPr>
            <a:xfrm>
              <a:off x="6845378" y="1135294"/>
              <a:ext cx="5342985" cy="4587411"/>
            </a:xfrm>
            <a:prstGeom prst="rect">
              <a:avLst/>
            </a:prstGeom>
          </p:spPr>
        </p:pic>
        <p:sp>
          <p:nvSpPr>
            <p:cNvPr id="14" name="Rounded Rectangle 13">
              <a:extLst>
                <a:ext uri="{FF2B5EF4-FFF2-40B4-BE49-F238E27FC236}">
                  <a16:creationId xmlns:a16="http://schemas.microsoft.com/office/drawing/2014/main" id="{3BB97ED3-35C8-BFA8-33C4-8A8991F37E1C}"/>
                </a:ext>
              </a:extLst>
            </p:cNvPr>
            <p:cNvSpPr/>
            <p:nvPr/>
          </p:nvSpPr>
          <p:spPr>
            <a:xfrm>
              <a:off x="10934466" y="5329634"/>
              <a:ext cx="148203" cy="148203"/>
            </a:xfrm>
            <a:prstGeom prst="roundRect">
              <a:avLst/>
            </a:prstGeom>
            <a:solidFill>
              <a:srgbClr val="F563E3">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a:extLst>
                <a:ext uri="{FF2B5EF4-FFF2-40B4-BE49-F238E27FC236}">
                  <a16:creationId xmlns:a16="http://schemas.microsoft.com/office/drawing/2014/main" id="{C821D2EB-4272-D327-E20A-F3222DDBAC60}"/>
                </a:ext>
              </a:extLst>
            </p:cNvPr>
            <p:cNvSpPr/>
            <p:nvPr/>
          </p:nvSpPr>
          <p:spPr>
            <a:xfrm>
              <a:off x="10486721" y="5329632"/>
              <a:ext cx="148203" cy="148203"/>
            </a:xfrm>
            <a:prstGeom prst="roundRect">
              <a:avLst/>
            </a:prstGeom>
            <a:solidFill>
              <a:srgbClr val="609C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a:extLst>
                <a:ext uri="{FF2B5EF4-FFF2-40B4-BE49-F238E27FC236}">
                  <a16:creationId xmlns:a16="http://schemas.microsoft.com/office/drawing/2014/main" id="{C980EE44-1EF4-CDD9-6025-D29AA97965D9}"/>
                </a:ext>
              </a:extLst>
            </p:cNvPr>
            <p:cNvSpPr/>
            <p:nvPr/>
          </p:nvSpPr>
          <p:spPr>
            <a:xfrm>
              <a:off x="10031574" y="5329632"/>
              <a:ext cx="148203" cy="148203"/>
            </a:xfrm>
            <a:prstGeom prst="roundRect">
              <a:avLst/>
            </a:prstGeom>
            <a:solidFill>
              <a:srgbClr val="09B8BD">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16">
              <a:extLst>
                <a:ext uri="{FF2B5EF4-FFF2-40B4-BE49-F238E27FC236}">
                  <a16:creationId xmlns:a16="http://schemas.microsoft.com/office/drawing/2014/main" id="{D2402713-14DB-855B-F5FD-9DC7994CE6EE}"/>
                </a:ext>
              </a:extLst>
            </p:cNvPr>
            <p:cNvSpPr/>
            <p:nvPr/>
          </p:nvSpPr>
          <p:spPr>
            <a:xfrm>
              <a:off x="9575792" y="5329633"/>
              <a:ext cx="148203" cy="148203"/>
            </a:xfrm>
            <a:prstGeom prst="roundRect">
              <a:avLst/>
            </a:prstGeom>
            <a:solidFill>
              <a:srgbClr val="02BA3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ounded Rectangle 17">
              <a:extLst>
                <a:ext uri="{FF2B5EF4-FFF2-40B4-BE49-F238E27FC236}">
                  <a16:creationId xmlns:a16="http://schemas.microsoft.com/office/drawing/2014/main" id="{98CABB86-AEDD-CF52-6E8C-001000CE7102}"/>
                </a:ext>
              </a:extLst>
            </p:cNvPr>
            <p:cNvSpPr/>
            <p:nvPr/>
          </p:nvSpPr>
          <p:spPr>
            <a:xfrm>
              <a:off x="9123554" y="5329634"/>
              <a:ext cx="148203" cy="148203"/>
            </a:xfrm>
            <a:prstGeom prst="roundRect">
              <a:avLst/>
            </a:prstGeom>
            <a:solidFill>
              <a:srgbClr val="B79F0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a:extLst>
                <a:ext uri="{FF2B5EF4-FFF2-40B4-BE49-F238E27FC236}">
                  <a16:creationId xmlns:a16="http://schemas.microsoft.com/office/drawing/2014/main" id="{4B1CB3BE-510C-63B1-3B24-2C1DA0D0B582}"/>
                </a:ext>
              </a:extLst>
            </p:cNvPr>
            <p:cNvSpPr/>
            <p:nvPr/>
          </p:nvSpPr>
          <p:spPr>
            <a:xfrm>
              <a:off x="8671316" y="5329634"/>
              <a:ext cx="148203" cy="148203"/>
            </a:xfrm>
            <a:prstGeom prst="roundRect">
              <a:avLst/>
            </a:prstGeom>
            <a:solidFill>
              <a:srgbClr val="F8766D">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7" name="Group 26">
            <a:extLst>
              <a:ext uri="{FF2B5EF4-FFF2-40B4-BE49-F238E27FC236}">
                <a16:creationId xmlns:a16="http://schemas.microsoft.com/office/drawing/2014/main" id="{FB3A0E52-0DE9-F533-EFEC-A08072FFEE18}"/>
              </a:ext>
            </a:extLst>
          </p:cNvPr>
          <p:cNvGrpSpPr/>
          <p:nvPr/>
        </p:nvGrpSpPr>
        <p:grpSpPr>
          <a:xfrm>
            <a:off x="6220893" y="5843391"/>
            <a:ext cx="6858000" cy="887261"/>
            <a:chOff x="6459022" y="-887261"/>
            <a:chExt cx="6858000" cy="887261"/>
          </a:xfrm>
        </p:grpSpPr>
        <p:pic>
          <p:nvPicPr>
            <p:cNvPr id="25" name="Picture 24">
              <a:extLst>
                <a:ext uri="{FF2B5EF4-FFF2-40B4-BE49-F238E27FC236}">
                  <a16:creationId xmlns:a16="http://schemas.microsoft.com/office/drawing/2014/main" id="{14F40A2D-24E7-23DB-B1FD-17225BECAD72}"/>
                </a:ext>
              </a:extLst>
            </p:cNvPr>
            <p:cNvPicPr>
              <a:picLocks noChangeAspect="1"/>
            </p:cNvPicPr>
            <p:nvPr/>
          </p:nvPicPr>
          <p:blipFill>
            <a:blip r:embed="rId2"/>
            <a:srcRect b="87062"/>
            <a:stretch/>
          </p:blipFill>
          <p:spPr>
            <a:xfrm>
              <a:off x="6459022" y="-887261"/>
              <a:ext cx="6858000" cy="887261"/>
            </a:xfrm>
            <a:prstGeom prst="rect">
              <a:avLst/>
            </a:prstGeom>
          </p:spPr>
        </p:pic>
        <p:sp>
          <p:nvSpPr>
            <p:cNvPr id="26" name="Rectangle 25">
              <a:extLst>
                <a:ext uri="{FF2B5EF4-FFF2-40B4-BE49-F238E27FC236}">
                  <a16:creationId xmlns:a16="http://schemas.microsoft.com/office/drawing/2014/main" id="{5631AA04-92D7-3084-C97D-7A2302E595AF}"/>
                </a:ext>
              </a:extLst>
            </p:cNvPr>
            <p:cNvSpPr/>
            <p:nvPr/>
          </p:nvSpPr>
          <p:spPr>
            <a:xfrm>
              <a:off x="11348847" y="-776497"/>
              <a:ext cx="852550" cy="318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itle 1">
            <a:extLst>
              <a:ext uri="{FF2B5EF4-FFF2-40B4-BE49-F238E27FC236}">
                <a16:creationId xmlns:a16="http://schemas.microsoft.com/office/drawing/2014/main" id="{9FD88987-B2A3-3F2C-9F78-9339F717842D}"/>
              </a:ext>
            </a:extLst>
          </p:cNvPr>
          <p:cNvSpPr>
            <a:spLocks noGrp="1"/>
          </p:cNvSpPr>
          <p:nvPr>
            <p:ph type="title"/>
          </p:nvPr>
        </p:nvSpPr>
        <p:spPr>
          <a:xfrm>
            <a:off x="88823" y="-162838"/>
            <a:ext cx="10515600" cy="1325563"/>
          </a:xfrm>
        </p:spPr>
        <p:txBody>
          <a:bodyPr/>
          <a:lstStyle/>
          <a:p>
            <a:r>
              <a:rPr lang="en-GB" dirty="0"/>
              <a:t>Validation: Models to Phylogenetics</a:t>
            </a:r>
          </a:p>
        </p:txBody>
      </p:sp>
    </p:spTree>
    <p:extLst>
      <p:ext uri="{BB962C8B-B14F-4D97-AF65-F5344CB8AC3E}">
        <p14:creationId xmlns:p14="http://schemas.microsoft.com/office/powerpoint/2010/main" val="1339711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C4314-DC7A-7135-B5D9-BE475F73A5EA}"/>
              </a:ext>
            </a:extLst>
          </p:cNvPr>
          <p:cNvSpPr>
            <a:spLocks noGrp="1"/>
          </p:cNvSpPr>
          <p:nvPr>
            <p:ph type="title"/>
          </p:nvPr>
        </p:nvSpPr>
        <p:spPr/>
        <p:txBody>
          <a:bodyPr/>
          <a:lstStyle/>
          <a:p>
            <a:r>
              <a:rPr lang="en-GB" dirty="0"/>
              <a:t>Future Directions</a:t>
            </a:r>
          </a:p>
        </p:txBody>
      </p:sp>
      <p:sp>
        <p:nvSpPr>
          <p:cNvPr id="3" name="Content Placeholder 2">
            <a:extLst>
              <a:ext uri="{FF2B5EF4-FFF2-40B4-BE49-F238E27FC236}">
                <a16:creationId xmlns:a16="http://schemas.microsoft.com/office/drawing/2014/main" id="{3AC4B304-036B-D549-C79B-D54A241BD452}"/>
              </a:ext>
            </a:extLst>
          </p:cNvPr>
          <p:cNvSpPr>
            <a:spLocks noGrp="1"/>
          </p:cNvSpPr>
          <p:nvPr>
            <p:ph idx="1"/>
          </p:nvPr>
        </p:nvSpPr>
        <p:spPr>
          <a:xfrm>
            <a:off x="838200" y="1825625"/>
            <a:ext cx="5257800" cy="4351338"/>
          </a:xfrm>
        </p:spPr>
        <p:txBody>
          <a:bodyPr/>
          <a:lstStyle/>
          <a:p>
            <a:r>
              <a:rPr lang="en-GB" dirty="0"/>
              <a:t>Validation 2: Phylogenetics to ML models</a:t>
            </a:r>
          </a:p>
          <a:p>
            <a:r>
              <a:rPr lang="en-GB" dirty="0"/>
              <a:t>Protein sub-regions</a:t>
            </a:r>
          </a:p>
          <a:p>
            <a:pPr lvl="1"/>
            <a:r>
              <a:rPr lang="en-GB" dirty="0"/>
              <a:t>Haemagglutinin stalk vs head</a:t>
            </a:r>
          </a:p>
          <a:p>
            <a:r>
              <a:rPr lang="en-GB" dirty="0"/>
              <a:t>Further host splits</a:t>
            </a:r>
          </a:p>
          <a:p>
            <a:pPr lvl="1"/>
            <a:r>
              <a:rPr lang="en-GB" dirty="0"/>
              <a:t>waterfowl vs other birds</a:t>
            </a:r>
          </a:p>
          <a:p>
            <a:r>
              <a:rPr lang="en-GB" dirty="0"/>
              <a:t>Short comm. write-up</a:t>
            </a:r>
          </a:p>
        </p:txBody>
      </p:sp>
      <p:pic>
        <p:nvPicPr>
          <p:cNvPr id="4" name="Picture 3">
            <a:extLst>
              <a:ext uri="{FF2B5EF4-FFF2-40B4-BE49-F238E27FC236}">
                <a16:creationId xmlns:a16="http://schemas.microsoft.com/office/drawing/2014/main" id="{73B27456-886B-95C5-F8D9-08B239613802}"/>
              </a:ext>
            </a:extLst>
          </p:cNvPr>
          <p:cNvPicPr>
            <a:picLocks noChangeAspect="1"/>
          </p:cNvPicPr>
          <p:nvPr/>
        </p:nvPicPr>
        <p:blipFill>
          <a:blip r:embed="rId2"/>
          <a:stretch>
            <a:fillRect/>
          </a:stretch>
        </p:blipFill>
        <p:spPr>
          <a:xfrm rot="5400000">
            <a:off x="6736409" y="106753"/>
            <a:ext cx="4437948" cy="6280256"/>
          </a:xfrm>
          <a:prstGeom prst="rect">
            <a:avLst/>
          </a:prstGeom>
        </p:spPr>
      </p:pic>
    </p:spTree>
    <p:extLst>
      <p:ext uri="{BB962C8B-B14F-4D97-AF65-F5344CB8AC3E}">
        <p14:creationId xmlns:p14="http://schemas.microsoft.com/office/powerpoint/2010/main" val="3248522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A57DE-FC8F-12EE-B893-236B98C37CF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4A138A8-3C77-F307-7FC1-66B3A7DF5DB3}"/>
              </a:ext>
            </a:extLst>
          </p:cNvPr>
          <p:cNvPicPr>
            <a:picLocks noChangeAspect="1"/>
          </p:cNvPicPr>
          <p:nvPr/>
        </p:nvPicPr>
        <p:blipFill rotWithShape="1">
          <a:blip r:embed="rId2"/>
          <a:srcRect l="1" r="59985" b="78540"/>
          <a:stretch/>
        </p:blipFill>
        <p:spPr>
          <a:xfrm>
            <a:off x="3235688" y="5833054"/>
            <a:ext cx="1583578" cy="1002643"/>
          </a:xfrm>
          <a:prstGeom prst="rect">
            <a:avLst/>
          </a:prstGeom>
          <a:ln>
            <a:solidFill>
              <a:schemeClr val="tx1"/>
            </a:solidFill>
          </a:ln>
        </p:spPr>
      </p:pic>
      <p:grpSp>
        <p:nvGrpSpPr>
          <p:cNvPr id="10" name="Group 9">
            <a:extLst>
              <a:ext uri="{FF2B5EF4-FFF2-40B4-BE49-F238E27FC236}">
                <a16:creationId xmlns:a16="http://schemas.microsoft.com/office/drawing/2014/main" id="{E8C1DC1D-41FA-66DC-5407-E1CD6BAC3D46}"/>
              </a:ext>
            </a:extLst>
          </p:cNvPr>
          <p:cNvGrpSpPr/>
          <p:nvPr/>
        </p:nvGrpSpPr>
        <p:grpSpPr>
          <a:xfrm>
            <a:off x="-132720" y="4653377"/>
            <a:ext cx="2103036" cy="2128751"/>
            <a:chOff x="1114099" y="2752106"/>
            <a:chExt cx="2710490" cy="2743633"/>
          </a:xfrm>
        </p:grpSpPr>
        <p:pic>
          <p:nvPicPr>
            <p:cNvPr id="6" name="Picture 2">
              <a:extLst>
                <a:ext uri="{FF2B5EF4-FFF2-40B4-BE49-F238E27FC236}">
                  <a16:creationId xmlns:a16="http://schemas.microsoft.com/office/drawing/2014/main" id="{28856EC4-FAE1-7A0E-7357-2FD6B2848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349" y="3387369"/>
              <a:ext cx="2067824" cy="2108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42F5A9A-2176-13C1-B59A-F58AD50977C2}"/>
                </a:ext>
              </a:extLst>
            </p:cNvPr>
            <p:cNvSpPr txBox="1"/>
            <p:nvPr/>
          </p:nvSpPr>
          <p:spPr>
            <a:xfrm>
              <a:off x="1114099" y="2752106"/>
              <a:ext cx="2710490" cy="753685"/>
            </a:xfrm>
            <a:prstGeom prst="rect">
              <a:avLst/>
            </a:prstGeom>
            <a:noFill/>
          </p:spPr>
          <p:txBody>
            <a:bodyPr wrap="square" rtlCol="0">
              <a:spAutoFit/>
            </a:bodyPr>
            <a:lstStyle/>
            <a:p>
              <a:pPr algn="ctr"/>
              <a:r>
                <a:rPr lang="en-GB" sz="3200" dirty="0"/>
                <a:t>LinkedIn</a:t>
              </a:r>
            </a:p>
          </p:txBody>
        </p:sp>
      </p:grpSp>
      <p:pic>
        <p:nvPicPr>
          <p:cNvPr id="9" name="Picture 7">
            <a:extLst>
              <a:ext uri="{FF2B5EF4-FFF2-40B4-BE49-F238E27FC236}">
                <a16:creationId xmlns:a16="http://schemas.microsoft.com/office/drawing/2014/main" id="{D5938532-CE01-E070-CA39-A12BB6FD5D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1924" y="6047025"/>
            <a:ext cx="7308606" cy="7886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69106B8-BC12-51EA-83FA-E1E2C944ECEF}"/>
              </a:ext>
            </a:extLst>
          </p:cNvPr>
          <p:cNvPicPr>
            <a:picLocks noChangeAspect="1"/>
          </p:cNvPicPr>
          <p:nvPr/>
        </p:nvPicPr>
        <p:blipFill rotWithShape="1">
          <a:blip r:embed="rId5"/>
          <a:srcRect l="13545" t="16902" r="14836" b="15869"/>
          <a:stretch/>
        </p:blipFill>
        <p:spPr>
          <a:xfrm>
            <a:off x="1872342" y="5654544"/>
            <a:ext cx="1363345" cy="1181153"/>
          </a:xfrm>
          <a:prstGeom prst="rect">
            <a:avLst/>
          </a:prstGeom>
        </p:spPr>
      </p:pic>
      <p:grpSp>
        <p:nvGrpSpPr>
          <p:cNvPr id="33" name="Group 32">
            <a:extLst>
              <a:ext uri="{FF2B5EF4-FFF2-40B4-BE49-F238E27FC236}">
                <a16:creationId xmlns:a16="http://schemas.microsoft.com/office/drawing/2014/main" id="{FF9094CA-671B-D556-BF9C-550B4A8373BF}"/>
              </a:ext>
            </a:extLst>
          </p:cNvPr>
          <p:cNvGrpSpPr/>
          <p:nvPr/>
        </p:nvGrpSpPr>
        <p:grpSpPr>
          <a:xfrm>
            <a:off x="-13381" y="1617769"/>
            <a:ext cx="5064060" cy="2818910"/>
            <a:chOff x="-13381" y="1418076"/>
            <a:chExt cx="5064060" cy="2818910"/>
          </a:xfrm>
        </p:grpSpPr>
        <p:grpSp>
          <p:nvGrpSpPr>
            <p:cNvPr id="3" name="Group 2">
              <a:extLst>
                <a:ext uri="{FF2B5EF4-FFF2-40B4-BE49-F238E27FC236}">
                  <a16:creationId xmlns:a16="http://schemas.microsoft.com/office/drawing/2014/main" id="{59B542F5-3A32-733C-5B98-31D624E08615}"/>
                </a:ext>
              </a:extLst>
            </p:cNvPr>
            <p:cNvGrpSpPr/>
            <p:nvPr/>
          </p:nvGrpSpPr>
          <p:grpSpPr>
            <a:xfrm>
              <a:off x="-13381" y="1418076"/>
              <a:ext cx="5064060" cy="2818910"/>
              <a:chOff x="8740995" y="1268443"/>
              <a:chExt cx="5723651" cy="3186071"/>
            </a:xfrm>
          </p:grpSpPr>
          <p:pic>
            <p:nvPicPr>
              <p:cNvPr id="1026" name="Picture 2">
                <a:extLst>
                  <a:ext uri="{FF2B5EF4-FFF2-40B4-BE49-F238E27FC236}">
                    <a16:creationId xmlns:a16="http://schemas.microsoft.com/office/drawing/2014/main" id="{26668906-B08F-CCB7-9316-43CA333AF8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1601" y="2142628"/>
                <a:ext cx="2311886" cy="23118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BC52C2-02DD-3A6C-029E-7DE58089687E}"/>
                  </a:ext>
                </a:extLst>
              </p:cNvPr>
              <p:cNvSpPr txBox="1"/>
              <p:nvPr/>
            </p:nvSpPr>
            <p:spPr>
              <a:xfrm>
                <a:off x="8740995" y="1268443"/>
                <a:ext cx="5723651" cy="730515"/>
              </a:xfrm>
              <a:prstGeom prst="rect">
                <a:avLst/>
              </a:prstGeom>
              <a:noFill/>
            </p:spPr>
            <p:txBody>
              <a:bodyPr wrap="square" rtlCol="0">
                <a:spAutoFit/>
              </a:bodyPr>
              <a:lstStyle/>
              <a:p>
                <a:r>
                  <a:rPr lang="en-GB" i="0" dirty="0">
                    <a:effectLst/>
                    <a:latin typeface="roboto" panose="02000000000000000000" pitchFamily="2" charset="0"/>
                  </a:rPr>
                  <a:t>VIBE (Viral Informatics, Biostatistics, and Evolution) Research Lab</a:t>
                </a:r>
                <a:endParaRPr lang="en-GB" dirty="0"/>
              </a:p>
            </p:txBody>
          </p:sp>
        </p:grpSp>
        <p:pic>
          <p:nvPicPr>
            <p:cNvPr id="11" name="Picture 10">
              <a:extLst>
                <a:ext uri="{FF2B5EF4-FFF2-40B4-BE49-F238E27FC236}">
                  <a16:creationId xmlns:a16="http://schemas.microsoft.com/office/drawing/2014/main" id="{32CB1B34-FB61-FA39-8D7B-EE80968A314C}"/>
                </a:ext>
              </a:extLst>
            </p:cNvPr>
            <p:cNvPicPr>
              <a:picLocks noChangeAspect="1"/>
            </p:cNvPicPr>
            <p:nvPr/>
          </p:nvPicPr>
          <p:blipFill>
            <a:blip r:embed="rId7"/>
            <a:srcRect l="29457" t="8729" r="23697" b="50000"/>
            <a:stretch/>
          </p:blipFill>
          <p:spPr>
            <a:xfrm>
              <a:off x="2184238" y="2193893"/>
              <a:ext cx="1973710" cy="2043093"/>
            </a:xfrm>
            <a:prstGeom prst="rect">
              <a:avLst/>
            </a:prstGeom>
          </p:spPr>
        </p:pic>
      </p:grpSp>
      <p:grpSp>
        <p:nvGrpSpPr>
          <p:cNvPr id="19" name="Group 18">
            <a:extLst>
              <a:ext uri="{FF2B5EF4-FFF2-40B4-BE49-F238E27FC236}">
                <a16:creationId xmlns:a16="http://schemas.microsoft.com/office/drawing/2014/main" id="{68D612F0-D9B0-F860-75AA-1BAC2EDA3812}"/>
              </a:ext>
            </a:extLst>
          </p:cNvPr>
          <p:cNvGrpSpPr/>
          <p:nvPr/>
        </p:nvGrpSpPr>
        <p:grpSpPr>
          <a:xfrm>
            <a:off x="4222852" y="2391213"/>
            <a:ext cx="4640105" cy="2381244"/>
            <a:chOff x="3009434" y="1305449"/>
            <a:chExt cx="3800402" cy="1950319"/>
          </a:xfrm>
        </p:grpSpPr>
        <p:pic>
          <p:nvPicPr>
            <p:cNvPr id="17" name="Picture 16">
              <a:extLst>
                <a:ext uri="{FF2B5EF4-FFF2-40B4-BE49-F238E27FC236}">
                  <a16:creationId xmlns:a16="http://schemas.microsoft.com/office/drawing/2014/main" id="{29523DFB-A8F0-1584-D0F0-296250301FB1}"/>
                </a:ext>
              </a:extLst>
            </p:cNvPr>
            <p:cNvPicPr>
              <a:picLocks noChangeAspect="1"/>
            </p:cNvPicPr>
            <p:nvPr/>
          </p:nvPicPr>
          <p:blipFill>
            <a:blip r:embed="rId8"/>
            <a:srcRect l="4622" t="68285" r="62701" b="23620"/>
            <a:stretch/>
          </p:blipFill>
          <p:spPr>
            <a:xfrm>
              <a:off x="3009434" y="1305449"/>
              <a:ext cx="2994347" cy="1049758"/>
            </a:xfrm>
            <a:prstGeom prst="rect">
              <a:avLst/>
            </a:prstGeom>
          </p:spPr>
        </p:pic>
        <p:pic>
          <p:nvPicPr>
            <p:cNvPr id="18" name="Picture 17">
              <a:extLst>
                <a:ext uri="{FF2B5EF4-FFF2-40B4-BE49-F238E27FC236}">
                  <a16:creationId xmlns:a16="http://schemas.microsoft.com/office/drawing/2014/main" id="{55F0F29D-56B5-EACC-8697-BC6FCD106815}"/>
                </a:ext>
              </a:extLst>
            </p:cNvPr>
            <p:cNvPicPr>
              <a:picLocks noChangeAspect="1"/>
            </p:cNvPicPr>
            <p:nvPr/>
          </p:nvPicPr>
          <p:blipFill>
            <a:blip r:embed="rId8"/>
            <a:srcRect l="48234" t="67853" r="11553" b="23620"/>
            <a:stretch/>
          </p:blipFill>
          <p:spPr>
            <a:xfrm>
              <a:off x="3124856" y="2150033"/>
              <a:ext cx="3684980" cy="1105735"/>
            </a:xfrm>
            <a:prstGeom prst="rect">
              <a:avLst/>
            </a:prstGeom>
          </p:spPr>
        </p:pic>
      </p:grpSp>
      <p:cxnSp>
        <p:nvCxnSpPr>
          <p:cNvPr id="21" name="Straight Connector 20">
            <a:extLst>
              <a:ext uri="{FF2B5EF4-FFF2-40B4-BE49-F238E27FC236}">
                <a16:creationId xmlns:a16="http://schemas.microsoft.com/office/drawing/2014/main" id="{79EF9F90-72F5-1BBB-7BB1-79BBC9380902}"/>
              </a:ext>
            </a:extLst>
          </p:cNvPr>
          <p:cNvCxnSpPr>
            <a:cxnSpLocks/>
          </p:cNvCxnSpPr>
          <p:nvPr/>
        </p:nvCxnSpPr>
        <p:spPr>
          <a:xfrm>
            <a:off x="4358838" y="1397872"/>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EF36B210-8DBA-80E0-CAA0-8516FCD8F0F4}"/>
              </a:ext>
            </a:extLst>
          </p:cNvPr>
          <p:cNvPicPr>
            <a:picLocks noChangeAspect="1"/>
          </p:cNvPicPr>
          <p:nvPr/>
        </p:nvPicPr>
        <p:blipFill>
          <a:blip r:embed="rId9"/>
          <a:srcRect l="3001" b="8210"/>
          <a:stretch/>
        </p:blipFill>
        <p:spPr>
          <a:xfrm>
            <a:off x="9182760" y="2391213"/>
            <a:ext cx="2278326" cy="2849283"/>
          </a:xfrm>
          <a:prstGeom prst="rect">
            <a:avLst/>
          </a:prstGeom>
        </p:spPr>
      </p:pic>
      <p:cxnSp>
        <p:nvCxnSpPr>
          <p:cNvPr id="24" name="Straight Connector 23">
            <a:extLst>
              <a:ext uri="{FF2B5EF4-FFF2-40B4-BE49-F238E27FC236}">
                <a16:creationId xmlns:a16="http://schemas.microsoft.com/office/drawing/2014/main" id="{4C657E15-A57D-B76A-C5F3-E42E7E53D37E}"/>
              </a:ext>
            </a:extLst>
          </p:cNvPr>
          <p:cNvCxnSpPr>
            <a:cxnSpLocks/>
          </p:cNvCxnSpPr>
          <p:nvPr/>
        </p:nvCxnSpPr>
        <p:spPr>
          <a:xfrm>
            <a:off x="8862957" y="1397872"/>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1028" name="Picture 4" descr="The Royal (Dick) School of Veterinary Studies">
            <a:extLst>
              <a:ext uri="{FF2B5EF4-FFF2-40B4-BE49-F238E27FC236}">
                <a16:creationId xmlns:a16="http://schemas.microsoft.com/office/drawing/2014/main" id="{75BD6116-3677-B26D-AD64-B6FD781A9D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3322" y="1617769"/>
            <a:ext cx="2637203" cy="6290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B674C6EA-9C02-75CD-85EC-402F3D1F71FB}"/>
              </a:ext>
            </a:extLst>
          </p:cNvPr>
          <p:cNvPicPr>
            <a:picLocks noChangeAspect="1"/>
          </p:cNvPicPr>
          <p:nvPr/>
        </p:nvPicPr>
        <p:blipFill>
          <a:blip r:embed="rId11"/>
          <a:stretch>
            <a:fillRect/>
          </a:stretch>
        </p:blipFill>
        <p:spPr>
          <a:xfrm>
            <a:off x="4413324" y="1617769"/>
            <a:ext cx="4318000" cy="698500"/>
          </a:xfrm>
          <a:prstGeom prst="rect">
            <a:avLst/>
          </a:prstGeom>
        </p:spPr>
      </p:pic>
    </p:spTree>
    <p:extLst>
      <p:ext uri="{BB962C8B-B14F-4D97-AF65-F5344CB8AC3E}">
        <p14:creationId xmlns:p14="http://schemas.microsoft.com/office/powerpoint/2010/main" val="2268616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041E3-4A98-E497-F312-0170E13A211E}"/>
            </a:ext>
          </a:extLst>
        </p:cNvPr>
        <p:cNvGrpSpPr/>
        <p:nvPr/>
      </p:nvGrpSpPr>
      <p:grpSpPr>
        <a:xfrm>
          <a:off x="0" y="0"/>
          <a:ext cx="0" cy="0"/>
          <a:chOff x="0" y="0"/>
          <a:chExt cx="0" cy="0"/>
        </a:xfrm>
      </p:grpSpPr>
      <p:graphicFrame>
        <p:nvGraphicFramePr>
          <p:cNvPr id="29" name="Diagram 28">
            <a:extLst>
              <a:ext uri="{FF2B5EF4-FFF2-40B4-BE49-F238E27FC236}">
                <a16:creationId xmlns:a16="http://schemas.microsoft.com/office/drawing/2014/main" id="{152DACC4-6200-3099-64CC-B0568D5F3B97}"/>
              </a:ext>
            </a:extLst>
          </p:cNvPr>
          <p:cNvGraphicFramePr/>
          <p:nvPr>
            <p:extLst>
              <p:ext uri="{D42A27DB-BD31-4B8C-83A1-F6EECF244321}">
                <p14:modId xmlns:p14="http://schemas.microsoft.com/office/powerpoint/2010/main" val="1307719281"/>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8641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B35F5ED-422D-ADF6-8227-769CA82B3638}"/>
              </a:ext>
            </a:extLst>
          </p:cNvPr>
          <p:cNvGrpSpPr/>
          <p:nvPr/>
        </p:nvGrpSpPr>
        <p:grpSpPr>
          <a:xfrm>
            <a:off x="4804902" y="1830688"/>
            <a:ext cx="7140599" cy="4662187"/>
            <a:chOff x="5935307" y="2471768"/>
            <a:chExt cx="6158722" cy="4021107"/>
          </a:xfrm>
        </p:grpSpPr>
        <p:pic>
          <p:nvPicPr>
            <p:cNvPr id="33" name="Picture 32">
              <a:extLst>
                <a:ext uri="{FF2B5EF4-FFF2-40B4-BE49-F238E27FC236}">
                  <a16:creationId xmlns:a16="http://schemas.microsoft.com/office/drawing/2014/main" id="{966FE7BF-ADD0-7C97-AE4D-5F5164B94630}"/>
                </a:ext>
              </a:extLst>
            </p:cNvPr>
            <p:cNvPicPr>
              <a:picLocks noChangeAspect="1"/>
            </p:cNvPicPr>
            <p:nvPr/>
          </p:nvPicPr>
          <p:blipFill>
            <a:blip r:embed="rId3"/>
            <a:srcRect l="6836" r="47164" b="47509"/>
            <a:stretch/>
          </p:blipFill>
          <p:spPr>
            <a:xfrm>
              <a:off x="5935307" y="2471768"/>
              <a:ext cx="6019800" cy="4021107"/>
            </a:xfrm>
            <a:prstGeom prst="rect">
              <a:avLst/>
            </a:prstGeom>
          </p:spPr>
        </p:pic>
        <p:sp>
          <p:nvSpPr>
            <p:cNvPr id="34" name="Rectangle 33">
              <a:extLst>
                <a:ext uri="{FF2B5EF4-FFF2-40B4-BE49-F238E27FC236}">
                  <a16:creationId xmlns:a16="http://schemas.microsoft.com/office/drawing/2014/main" id="{5370C4D8-3F05-34F8-40AC-C42936E2ED3C}"/>
                </a:ext>
              </a:extLst>
            </p:cNvPr>
            <p:cNvSpPr/>
            <p:nvPr/>
          </p:nvSpPr>
          <p:spPr>
            <a:xfrm>
              <a:off x="11496541" y="3178629"/>
              <a:ext cx="597488" cy="733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EFF24673-0089-2626-064A-A7D22D75C25B}"/>
                </a:ext>
              </a:extLst>
            </p:cNvPr>
            <p:cNvSpPr/>
            <p:nvPr/>
          </p:nvSpPr>
          <p:spPr>
            <a:xfrm>
              <a:off x="11182978" y="3178629"/>
              <a:ext cx="597488" cy="2503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Title 1">
            <a:extLst>
              <a:ext uri="{FF2B5EF4-FFF2-40B4-BE49-F238E27FC236}">
                <a16:creationId xmlns:a16="http://schemas.microsoft.com/office/drawing/2014/main" id="{0085E80A-010D-BFD9-72B5-48C4EC71C2C0}"/>
              </a:ext>
            </a:extLst>
          </p:cNvPr>
          <p:cNvSpPr>
            <a:spLocks noGrp="1"/>
          </p:cNvSpPr>
          <p:nvPr>
            <p:ph type="title"/>
          </p:nvPr>
        </p:nvSpPr>
        <p:spPr>
          <a:xfrm>
            <a:off x="838200" y="365125"/>
            <a:ext cx="10515600" cy="1325563"/>
          </a:xfrm>
        </p:spPr>
        <p:txBody>
          <a:bodyPr/>
          <a:lstStyle/>
          <a:p>
            <a:r>
              <a:rPr lang="en-GB" dirty="0"/>
              <a:t>Data Curation</a:t>
            </a:r>
          </a:p>
        </p:txBody>
      </p:sp>
      <p:sp>
        <p:nvSpPr>
          <p:cNvPr id="2" name="Content Placeholder 2">
            <a:extLst>
              <a:ext uri="{FF2B5EF4-FFF2-40B4-BE49-F238E27FC236}">
                <a16:creationId xmlns:a16="http://schemas.microsoft.com/office/drawing/2014/main" id="{FE00F494-E5D0-DBCC-D7FC-963D90F5777C}"/>
              </a:ext>
            </a:extLst>
          </p:cNvPr>
          <p:cNvSpPr>
            <a:spLocks noGrp="1"/>
          </p:cNvSpPr>
          <p:nvPr>
            <p:ph idx="1"/>
          </p:nvPr>
        </p:nvSpPr>
        <p:spPr>
          <a:xfrm>
            <a:off x="838200" y="1825625"/>
            <a:ext cx="8655121" cy="4780658"/>
          </a:xfrm>
        </p:spPr>
        <p:txBody>
          <a:bodyPr/>
          <a:lstStyle/>
          <a:p>
            <a:r>
              <a:rPr lang="en-GB" dirty="0"/>
              <a:t>Wanted IAV with distinct host groups, and with evidence of host jumps</a:t>
            </a:r>
          </a:p>
          <a:p>
            <a:endParaRPr lang="en-GB" dirty="0"/>
          </a:p>
        </p:txBody>
      </p:sp>
    </p:spTree>
    <p:extLst>
      <p:ext uri="{BB962C8B-B14F-4D97-AF65-F5344CB8AC3E}">
        <p14:creationId xmlns:p14="http://schemas.microsoft.com/office/powerpoint/2010/main" val="1821132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09A33BA-F56C-D3E8-38B2-ED363C4B18A6}"/>
              </a:ext>
            </a:extLst>
          </p:cNvPr>
          <p:cNvPicPr>
            <a:picLocks noChangeAspect="1"/>
          </p:cNvPicPr>
          <p:nvPr/>
        </p:nvPicPr>
        <p:blipFill>
          <a:blip r:embed="rId3"/>
          <a:stretch>
            <a:fillRect/>
          </a:stretch>
        </p:blipFill>
        <p:spPr>
          <a:xfrm>
            <a:off x="158750" y="12700"/>
            <a:ext cx="11896572" cy="6845300"/>
          </a:xfrm>
          <a:prstGeom prst="rect">
            <a:avLst/>
          </a:prstGeom>
        </p:spPr>
      </p:pic>
    </p:spTree>
    <p:extLst>
      <p:ext uri="{BB962C8B-B14F-4D97-AF65-F5344CB8AC3E}">
        <p14:creationId xmlns:p14="http://schemas.microsoft.com/office/powerpoint/2010/main" val="1334350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0180D-C7D2-39D9-CD68-DB8CC2B8B7CF}"/>
              </a:ext>
            </a:extLst>
          </p:cNvPr>
          <p:cNvSpPr>
            <a:spLocks noGrp="1"/>
          </p:cNvSpPr>
          <p:nvPr>
            <p:ph type="title"/>
          </p:nvPr>
        </p:nvSpPr>
        <p:spPr/>
        <p:txBody>
          <a:bodyPr/>
          <a:lstStyle/>
          <a:p>
            <a:r>
              <a:rPr lang="en-GB" dirty="0"/>
              <a:t>Machine Learning Models</a:t>
            </a:r>
          </a:p>
        </p:txBody>
      </p:sp>
      <p:sp>
        <p:nvSpPr>
          <p:cNvPr id="3" name="Content Placeholder 2">
            <a:extLst>
              <a:ext uri="{FF2B5EF4-FFF2-40B4-BE49-F238E27FC236}">
                <a16:creationId xmlns:a16="http://schemas.microsoft.com/office/drawing/2014/main" id="{EECE426D-37FC-2FFD-0798-688A7D3C77FB}"/>
              </a:ext>
            </a:extLst>
          </p:cNvPr>
          <p:cNvSpPr>
            <a:spLocks noGrp="1"/>
          </p:cNvSpPr>
          <p:nvPr>
            <p:ph idx="1"/>
          </p:nvPr>
        </p:nvSpPr>
        <p:spPr/>
        <p:txBody>
          <a:bodyPr/>
          <a:lstStyle/>
          <a:p>
            <a:r>
              <a:rPr lang="en-GB" dirty="0"/>
              <a:t>Sequences are labelled according to the host of origin</a:t>
            </a:r>
          </a:p>
          <a:p>
            <a:r>
              <a:rPr lang="en-GB" dirty="0"/>
              <a:t>Random Forest models are trained on protein compositional and physio-chemical features</a:t>
            </a:r>
          </a:p>
        </p:txBody>
      </p:sp>
      <p:grpSp>
        <p:nvGrpSpPr>
          <p:cNvPr id="28" name="Group 27">
            <a:extLst>
              <a:ext uri="{FF2B5EF4-FFF2-40B4-BE49-F238E27FC236}">
                <a16:creationId xmlns:a16="http://schemas.microsoft.com/office/drawing/2014/main" id="{FC3A779B-52BB-D58B-9947-B980A93EC883}"/>
              </a:ext>
            </a:extLst>
          </p:cNvPr>
          <p:cNvGrpSpPr/>
          <p:nvPr/>
        </p:nvGrpSpPr>
        <p:grpSpPr>
          <a:xfrm>
            <a:off x="254199" y="3912128"/>
            <a:ext cx="5673682" cy="2260138"/>
            <a:chOff x="232427" y="668230"/>
            <a:chExt cx="5673682" cy="2260138"/>
          </a:xfrm>
        </p:grpSpPr>
        <p:pic>
          <p:nvPicPr>
            <p:cNvPr id="29" name="Picture 28">
              <a:extLst>
                <a:ext uri="{FF2B5EF4-FFF2-40B4-BE49-F238E27FC236}">
                  <a16:creationId xmlns:a16="http://schemas.microsoft.com/office/drawing/2014/main" id="{CE6A6F0A-685F-882B-7E40-41BDE390DED0}"/>
                </a:ext>
              </a:extLst>
            </p:cNvPr>
            <p:cNvPicPr>
              <a:picLocks noChangeAspect="1"/>
            </p:cNvPicPr>
            <p:nvPr/>
          </p:nvPicPr>
          <p:blipFill>
            <a:blip r:embed="rId3"/>
            <a:srcRect r="3981"/>
            <a:stretch/>
          </p:blipFill>
          <p:spPr>
            <a:xfrm>
              <a:off x="232427" y="866773"/>
              <a:ext cx="1481173" cy="1542585"/>
            </a:xfrm>
            <a:prstGeom prst="rect">
              <a:avLst/>
            </a:prstGeom>
          </p:spPr>
        </p:pic>
        <p:pic>
          <p:nvPicPr>
            <p:cNvPr id="30" name="Picture 29">
              <a:extLst>
                <a:ext uri="{FF2B5EF4-FFF2-40B4-BE49-F238E27FC236}">
                  <a16:creationId xmlns:a16="http://schemas.microsoft.com/office/drawing/2014/main" id="{A1CBF937-548F-984F-40BD-177CBB8554DA}"/>
                </a:ext>
              </a:extLst>
            </p:cNvPr>
            <p:cNvPicPr>
              <a:picLocks noChangeAspect="1"/>
            </p:cNvPicPr>
            <p:nvPr/>
          </p:nvPicPr>
          <p:blipFill>
            <a:blip r:embed="rId3"/>
            <a:srcRect l="41666" t="36777" r="37434" b="55295"/>
            <a:stretch/>
          </p:blipFill>
          <p:spPr>
            <a:xfrm>
              <a:off x="2066894" y="1345461"/>
              <a:ext cx="1542585" cy="585207"/>
            </a:xfrm>
            <a:prstGeom prst="rect">
              <a:avLst/>
            </a:prstGeom>
          </p:spPr>
        </p:pic>
        <p:grpSp>
          <p:nvGrpSpPr>
            <p:cNvPr id="31" name="Group 30">
              <a:extLst>
                <a:ext uri="{FF2B5EF4-FFF2-40B4-BE49-F238E27FC236}">
                  <a16:creationId xmlns:a16="http://schemas.microsoft.com/office/drawing/2014/main" id="{23D85CD7-B711-A79F-A441-111588F7BE14}"/>
                </a:ext>
              </a:extLst>
            </p:cNvPr>
            <p:cNvGrpSpPr/>
            <p:nvPr/>
          </p:nvGrpSpPr>
          <p:grpSpPr>
            <a:xfrm>
              <a:off x="3966442" y="668230"/>
              <a:ext cx="1939667" cy="1939667"/>
              <a:chOff x="5345149" y="651049"/>
              <a:chExt cx="2453234" cy="2453234"/>
            </a:xfrm>
          </p:grpSpPr>
          <p:sp>
            <p:nvSpPr>
              <p:cNvPr id="37" name="Oval 36">
                <a:extLst>
                  <a:ext uri="{FF2B5EF4-FFF2-40B4-BE49-F238E27FC236}">
                    <a16:creationId xmlns:a16="http://schemas.microsoft.com/office/drawing/2014/main" id="{8321DECE-2727-DC28-1FA0-B6D33418CFE8}"/>
                  </a:ext>
                </a:extLst>
              </p:cNvPr>
              <p:cNvSpPr/>
              <p:nvPr/>
            </p:nvSpPr>
            <p:spPr>
              <a:xfrm>
                <a:off x="5345149" y="651049"/>
                <a:ext cx="2453234" cy="2453234"/>
              </a:xfrm>
              <a:prstGeom prst="ellipse">
                <a:avLst/>
              </a:prstGeom>
              <a:gradFill flip="none" rotWithShape="1">
                <a:gsLst>
                  <a:gs pos="0">
                    <a:schemeClr val="tx1">
                      <a:lumMod val="50000"/>
                      <a:lumOff val="50000"/>
                    </a:schemeClr>
                  </a:gs>
                  <a:gs pos="71000">
                    <a:schemeClr val="bg1"/>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a:extLst>
                  <a:ext uri="{FF2B5EF4-FFF2-40B4-BE49-F238E27FC236}">
                    <a16:creationId xmlns:a16="http://schemas.microsoft.com/office/drawing/2014/main" id="{393422DD-9205-D89A-7D0D-D54E79FBB5F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118" b="92471" l="16005" r="62455">
                            <a14:foregroundMark x1="19314" y1="62941" x2="19314" y2="62941"/>
                            <a14:foregroundMark x1="16005" y1="62118" x2="22082" y2="60941"/>
                            <a14:foregroundMark x1="22082" y1="60941" x2="24128" y2="58118"/>
                            <a14:foregroundMark x1="28099" y1="27882" x2="28580" y2="26588"/>
                            <a14:foregroundMark x1="30144" y1="26588" x2="37605" y2="17882"/>
                            <a14:foregroundMark x1="41576" y1="16706" x2="47232" y2="11176"/>
                            <a14:foregroundMark x1="47232" y1="11176" x2="50842" y2="17647"/>
                            <a14:foregroundMark x1="48797" y1="10706" x2="50120" y2="6235"/>
                            <a14:foregroundMark x1="44645" y1="10706" x2="44886" y2="10000"/>
                            <a14:foregroundMark x1="45006" y1="9412" x2="45006" y2="9412"/>
                            <a14:foregroundMark x1="61011" y1="47529" x2="59507" y2="71765"/>
                            <a14:foregroundMark x1="59507" y1="71765" x2="58845" y2="73294"/>
                            <a14:foregroundMark x1="58845" y1="52941" x2="62455" y2="51412"/>
                            <a14:foregroundMark x1="58363" y1="83765" x2="57702" y2="92471"/>
                            <a14:foregroundMark x1="32070" y1="83294" x2="36943" y2="90706"/>
                            <a14:foregroundMark x1="36943" y1="90706" x2="37365" y2="91765"/>
                            <a14:foregroundMark x1="28881" y1="64118" x2="21360" y2="54471"/>
                          </a14:backgroundRemoval>
                        </a14:imgEffect>
                      </a14:imgLayer>
                    </a14:imgProps>
                  </a:ext>
                </a:extLst>
              </a:blip>
              <a:srcRect l="14734" r="35466" b="2641"/>
              <a:stretch/>
            </p:blipFill>
            <p:spPr>
              <a:xfrm>
                <a:off x="5560731" y="866774"/>
                <a:ext cx="1877215" cy="1876929"/>
              </a:xfrm>
              <a:prstGeom prst="rect">
                <a:avLst/>
              </a:prstGeom>
            </p:spPr>
          </p:pic>
        </p:grpSp>
        <p:sp>
          <p:nvSpPr>
            <p:cNvPr id="32" name="TextBox 31">
              <a:extLst>
                <a:ext uri="{FF2B5EF4-FFF2-40B4-BE49-F238E27FC236}">
                  <a16:creationId xmlns:a16="http://schemas.microsoft.com/office/drawing/2014/main" id="{D28371BA-E39E-2DDE-42C0-347DA16BD2D8}"/>
                </a:ext>
              </a:extLst>
            </p:cNvPr>
            <p:cNvSpPr txBox="1"/>
            <p:nvPr/>
          </p:nvSpPr>
          <p:spPr>
            <a:xfrm>
              <a:off x="719898" y="2559036"/>
              <a:ext cx="506229" cy="369332"/>
            </a:xfrm>
            <a:prstGeom prst="rect">
              <a:avLst/>
            </a:prstGeom>
            <a:noFill/>
          </p:spPr>
          <p:txBody>
            <a:bodyPr wrap="none" rtlCol="0">
              <a:spAutoFit/>
            </a:bodyPr>
            <a:lstStyle/>
            <a:p>
              <a:r>
                <a:rPr lang="en-GB" dirty="0"/>
                <a:t>IAV</a:t>
              </a:r>
            </a:p>
          </p:txBody>
        </p:sp>
        <p:sp>
          <p:nvSpPr>
            <p:cNvPr id="33" name="TextBox 32">
              <a:extLst>
                <a:ext uri="{FF2B5EF4-FFF2-40B4-BE49-F238E27FC236}">
                  <a16:creationId xmlns:a16="http://schemas.microsoft.com/office/drawing/2014/main" id="{7709B1C1-EE78-3043-91D4-9C02E1B3DE4A}"/>
                </a:ext>
              </a:extLst>
            </p:cNvPr>
            <p:cNvSpPr txBox="1"/>
            <p:nvPr/>
          </p:nvSpPr>
          <p:spPr>
            <a:xfrm>
              <a:off x="2498701" y="2559036"/>
              <a:ext cx="718466" cy="369332"/>
            </a:xfrm>
            <a:prstGeom prst="rect">
              <a:avLst/>
            </a:prstGeom>
            <a:noFill/>
          </p:spPr>
          <p:txBody>
            <a:bodyPr wrap="none" rtlCol="0">
              <a:spAutoFit/>
            </a:bodyPr>
            <a:lstStyle/>
            <a:p>
              <a:r>
                <a:rPr lang="en-GB" dirty="0"/>
                <a:t>Gene</a:t>
              </a:r>
            </a:p>
          </p:txBody>
        </p:sp>
        <p:sp>
          <p:nvSpPr>
            <p:cNvPr id="34" name="TextBox 33">
              <a:extLst>
                <a:ext uri="{FF2B5EF4-FFF2-40B4-BE49-F238E27FC236}">
                  <a16:creationId xmlns:a16="http://schemas.microsoft.com/office/drawing/2014/main" id="{81286FE4-BDCC-33B7-9AF3-A907BDF780E0}"/>
                </a:ext>
              </a:extLst>
            </p:cNvPr>
            <p:cNvSpPr txBox="1"/>
            <p:nvPr/>
          </p:nvSpPr>
          <p:spPr>
            <a:xfrm>
              <a:off x="4489742" y="2559036"/>
              <a:ext cx="893065" cy="369332"/>
            </a:xfrm>
            <a:prstGeom prst="rect">
              <a:avLst/>
            </a:prstGeom>
            <a:noFill/>
          </p:spPr>
          <p:txBody>
            <a:bodyPr wrap="none" rtlCol="0">
              <a:spAutoFit/>
            </a:bodyPr>
            <a:lstStyle/>
            <a:p>
              <a:r>
                <a:rPr lang="en-GB" dirty="0"/>
                <a:t>Protein</a:t>
              </a:r>
            </a:p>
          </p:txBody>
        </p:sp>
        <p:sp>
          <p:nvSpPr>
            <p:cNvPr id="35" name="Right Arrow 34">
              <a:extLst>
                <a:ext uri="{FF2B5EF4-FFF2-40B4-BE49-F238E27FC236}">
                  <a16:creationId xmlns:a16="http://schemas.microsoft.com/office/drawing/2014/main" id="{25029C66-60E9-81FA-3A2E-E2FAE85341F1}"/>
                </a:ext>
              </a:extLst>
            </p:cNvPr>
            <p:cNvSpPr/>
            <p:nvPr/>
          </p:nvSpPr>
          <p:spPr>
            <a:xfrm>
              <a:off x="1380026" y="2647039"/>
              <a:ext cx="1091320" cy="193326"/>
            </a:xfrm>
            <a:prstGeom prst="rightArrow">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6" name="Right Arrow 35">
              <a:extLst>
                <a:ext uri="{FF2B5EF4-FFF2-40B4-BE49-F238E27FC236}">
                  <a16:creationId xmlns:a16="http://schemas.microsoft.com/office/drawing/2014/main" id="{3991E295-16B3-E5E8-6B18-9DF042A7469F}"/>
                </a:ext>
              </a:extLst>
            </p:cNvPr>
            <p:cNvSpPr/>
            <p:nvPr/>
          </p:nvSpPr>
          <p:spPr>
            <a:xfrm>
              <a:off x="3307794" y="2647039"/>
              <a:ext cx="1091320" cy="193326"/>
            </a:xfrm>
            <a:prstGeom prst="rightArrow">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39" name="TextBox 38">
            <a:extLst>
              <a:ext uri="{FF2B5EF4-FFF2-40B4-BE49-F238E27FC236}">
                <a16:creationId xmlns:a16="http://schemas.microsoft.com/office/drawing/2014/main" id="{9CBAF5B1-2340-EA24-6584-82CAAFF08C5C}"/>
              </a:ext>
            </a:extLst>
          </p:cNvPr>
          <p:cNvSpPr txBox="1"/>
          <p:nvPr/>
        </p:nvSpPr>
        <p:spPr>
          <a:xfrm>
            <a:off x="7980522" y="5890937"/>
            <a:ext cx="2589191" cy="646331"/>
          </a:xfrm>
          <a:prstGeom prst="rect">
            <a:avLst/>
          </a:prstGeom>
          <a:noFill/>
        </p:spPr>
        <p:txBody>
          <a:bodyPr wrap="square" rtlCol="0">
            <a:spAutoFit/>
          </a:bodyPr>
          <a:lstStyle/>
          <a:p>
            <a:pPr algn="ctr"/>
            <a:r>
              <a:rPr lang="en-GB" dirty="0"/>
              <a:t>Protein Physio-chemical Properties</a:t>
            </a:r>
          </a:p>
        </p:txBody>
      </p:sp>
      <p:sp>
        <p:nvSpPr>
          <p:cNvPr id="40" name="Bent Arrow 39">
            <a:extLst>
              <a:ext uri="{FF2B5EF4-FFF2-40B4-BE49-F238E27FC236}">
                <a16:creationId xmlns:a16="http://schemas.microsoft.com/office/drawing/2014/main" id="{BAA30381-AE94-6382-8711-ADEC88FEC294}"/>
              </a:ext>
            </a:extLst>
          </p:cNvPr>
          <p:cNvSpPr/>
          <p:nvPr/>
        </p:nvSpPr>
        <p:spPr>
          <a:xfrm flipV="1">
            <a:off x="4958046" y="6172266"/>
            <a:ext cx="3555719" cy="29986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aphicFrame>
        <p:nvGraphicFramePr>
          <p:cNvPr id="41" name="Table 40">
            <a:extLst>
              <a:ext uri="{FF2B5EF4-FFF2-40B4-BE49-F238E27FC236}">
                <a16:creationId xmlns:a16="http://schemas.microsoft.com/office/drawing/2014/main" id="{6A9AC9C9-4F11-E584-A8CF-57B8139711E3}"/>
              </a:ext>
            </a:extLst>
          </p:cNvPr>
          <p:cNvGraphicFramePr>
            <a:graphicFrameLocks noGrp="1"/>
          </p:cNvGraphicFramePr>
          <p:nvPr>
            <p:extLst>
              <p:ext uri="{D42A27DB-BD31-4B8C-83A1-F6EECF244321}">
                <p14:modId xmlns:p14="http://schemas.microsoft.com/office/powerpoint/2010/main" val="1622140395"/>
              </p:ext>
            </p:extLst>
          </p:nvPr>
        </p:nvGraphicFramePr>
        <p:xfrm>
          <a:off x="7039671" y="4082693"/>
          <a:ext cx="4314129" cy="1828800"/>
        </p:xfrm>
        <a:graphic>
          <a:graphicData uri="http://schemas.openxmlformats.org/drawingml/2006/table">
            <a:tbl>
              <a:tblPr firstRow="1">
                <a:tableStyleId>{5C22544A-7EE6-4342-B048-85BDC9FD1C3A}</a:tableStyleId>
              </a:tblPr>
              <a:tblGrid>
                <a:gridCol w="917971">
                  <a:extLst>
                    <a:ext uri="{9D8B030D-6E8A-4147-A177-3AD203B41FA5}">
                      <a16:colId xmlns:a16="http://schemas.microsoft.com/office/drawing/2014/main" val="1822137201"/>
                    </a:ext>
                  </a:extLst>
                </a:gridCol>
                <a:gridCol w="618706">
                  <a:extLst>
                    <a:ext uri="{9D8B030D-6E8A-4147-A177-3AD203B41FA5}">
                      <a16:colId xmlns:a16="http://schemas.microsoft.com/office/drawing/2014/main" val="1955980441"/>
                    </a:ext>
                  </a:extLst>
                </a:gridCol>
                <a:gridCol w="860808">
                  <a:extLst>
                    <a:ext uri="{9D8B030D-6E8A-4147-A177-3AD203B41FA5}">
                      <a16:colId xmlns:a16="http://schemas.microsoft.com/office/drawing/2014/main" val="13315832"/>
                    </a:ext>
                  </a:extLst>
                </a:gridCol>
                <a:gridCol w="635519">
                  <a:extLst>
                    <a:ext uri="{9D8B030D-6E8A-4147-A177-3AD203B41FA5}">
                      <a16:colId xmlns:a16="http://schemas.microsoft.com/office/drawing/2014/main" val="3776511421"/>
                    </a:ext>
                  </a:extLst>
                </a:gridCol>
                <a:gridCol w="645606">
                  <a:extLst>
                    <a:ext uri="{9D8B030D-6E8A-4147-A177-3AD203B41FA5}">
                      <a16:colId xmlns:a16="http://schemas.microsoft.com/office/drawing/2014/main" val="2988744686"/>
                    </a:ext>
                  </a:extLst>
                </a:gridCol>
                <a:gridCol w="635519">
                  <a:extLst>
                    <a:ext uri="{9D8B030D-6E8A-4147-A177-3AD203B41FA5}">
                      <a16:colId xmlns:a16="http://schemas.microsoft.com/office/drawing/2014/main" val="756381015"/>
                    </a:ext>
                  </a:extLst>
                </a:gridCol>
              </a:tblGrid>
              <a:tr h="203200">
                <a:tc>
                  <a:txBody>
                    <a:bodyPr/>
                    <a:lstStyle/>
                    <a:p>
                      <a:pPr algn="ctr" fontAlgn="b"/>
                      <a:r>
                        <a:rPr lang="en-GB" sz="1200" u="none" strike="noStrike" dirty="0">
                          <a:effectLst/>
                        </a:rPr>
                        <a:t>Accession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Subtype</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Label</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AA</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AD</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AE</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6032800"/>
                  </a:ext>
                </a:extLst>
              </a:tr>
              <a:tr h="203200">
                <a:tc>
                  <a:txBody>
                    <a:bodyPr/>
                    <a:lstStyle/>
                    <a:p>
                      <a:pPr algn="ctr" fontAlgn="b"/>
                      <a:r>
                        <a:rPr lang="en-GB" sz="1200" u="none" strike="noStrike" dirty="0">
                          <a:effectLst/>
                        </a:rPr>
                        <a:t>AFM09352.1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H5N2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Avian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0.00398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0.00133</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493677563"/>
                  </a:ext>
                </a:extLst>
              </a:tr>
              <a:tr h="203200">
                <a:tc>
                  <a:txBody>
                    <a:bodyPr/>
                    <a:lstStyle/>
                    <a:p>
                      <a:pPr algn="ctr" fontAlgn="b"/>
                      <a:r>
                        <a:rPr lang="en-GB" sz="1200" u="none" strike="noStrike">
                          <a:effectLst/>
                        </a:rPr>
                        <a:t>JN543647.1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H9N2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0.00535</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0.00134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985226373"/>
                  </a:ext>
                </a:extLst>
              </a:tr>
              <a:tr h="203200">
                <a:tc>
                  <a:txBody>
                    <a:bodyPr/>
                    <a:lstStyle/>
                    <a:p>
                      <a:pPr algn="ctr" fontAlgn="b"/>
                      <a:r>
                        <a:rPr lang="en-GB" sz="1200" u="none" strike="noStrike">
                          <a:effectLst/>
                        </a:rPr>
                        <a:t>JN543651.1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H9N2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0.00536</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7894185"/>
                  </a:ext>
                </a:extLst>
              </a:tr>
              <a:tr h="203200">
                <a:tc>
                  <a:txBody>
                    <a:bodyPr/>
                    <a:lstStyle/>
                    <a:p>
                      <a:pPr algn="ctr" fontAlgn="b"/>
                      <a:r>
                        <a:rPr lang="en-GB" sz="1200" u="none" strike="noStrike" dirty="0">
                          <a:effectLst/>
                        </a:rPr>
                        <a:t>JN543662.1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H9N2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0.00670</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1813555"/>
                  </a:ext>
                </a:extLst>
              </a:tr>
              <a:tr h="203200">
                <a:tc>
                  <a:txBody>
                    <a:bodyPr/>
                    <a:lstStyle/>
                    <a:p>
                      <a:pPr algn="ctr" fontAlgn="b"/>
                      <a:r>
                        <a:rPr lang="en-GB" sz="1200" u="none" strike="noStrike" dirty="0">
                          <a:effectLst/>
                        </a:rPr>
                        <a:t>AIE48553.1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0.00528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173026321"/>
                  </a:ext>
                </a:extLst>
              </a:tr>
              <a:tr h="203200">
                <a:tc>
                  <a:txBody>
                    <a:bodyPr/>
                    <a:lstStyle/>
                    <a:p>
                      <a:pPr algn="ctr" fontAlgn="b"/>
                      <a:r>
                        <a:rPr lang="en-GB" sz="1200" u="none" strike="noStrike">
                          <a:effectLst/>
                        </a:rPr>
                        <a:t>AIE48735.1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0.00528</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9504737"/>
                  </a:ext>
                </a:extLst>
              </a:tr>
              <a:tr h="203200">
                <a:tc>
                  <a:txBody>
                    <a:bodyPr/>
                    <a:lstStyle/>
                    <a:p>
                      <a:pPr algn="ctr" fontAlgn="b"/>
                      <a:r>
                        <a:rPr lang="en-GB" sz="1200" u="none" strike="noStrike">
                          <a:effectLst/>
                        </a:rPr>
                        <a:t>AIE49234.1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0.00661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573244555"/>
                  </a:ext>
                </a:extLst>
              </a:tr>
              <a:tr h="203200">
                <a:tc>
                  <a:txBody>
                    <a:bodyPr/>
                    <a:lstStyle/>
                    <a:p>
                      <a:pPr algn="ctr" fontAlgn="b"/>
                      <a:r>
                        <a:rPr lang="en-GB" sz="1200" u="none" strike="noStrike">
                          <a:effectLst/>
                        </a:rPr>
                        <a:t>AEK86179.1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H1N2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0.00661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0.00132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2590097225"/>
                  </a:ext>
                </a:extLst>
              </a:tr>
            </a:tbl>
          </a:graphicData>
        </a:graphic>
      </p:graphicFrame>
    </p:spTree>
    <p:extLst>
      <p:ext uri="{BB962C8B-B14F-4D97-AF65-F5344CB8AC3E}">
        <p14:creationId xmlns:p14="http://schemas.microsoft.com/office/powerpoint/2010/main" val="3874660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18C70EE-42D1-0FE9-852C-8594B856F2FD}"/>
              </a:ext>
            </a:extLst>
          </p:cNvPr>
          <p:cNvGraphicFramePr>
            <a:graphicFrameLocks noGrp="1"/>
          </p:cNvGraphicFramePr>
          <p:nvPr>
            <p:extLst>
              <p:ext uri="{D42A27DB-BD31-4B8C-83A1-F6EECF244321}">
                <p14:modId xmlns:p14="http://schemas.microsoft.com/office/powerpoint/2010/main" val="3357938431"/>
              </p:ext>
            </p:extLst>
          </p:nvPr>
        </p:nvGraphicFramePr>
        <p:xfrm>
          <a:off x="225288" y="4834911"/>
          <a:ext cx="4314129" cy="1828800"/>
        </p:xfrm>
        <a:graphic>
          <a:graphicData uri="http://schemas.openxmlformats.org/drawingml/2006/table">
            <a:tbl>
              <a:tblPr firstRow="1">
                <a:tableStyleId>{5C22544A-7EE6-4342-B048-85BDC9FD1C3A}</a:tableStyleId>
              </a:tblPr>
              <a:tblGrid>
                <a:gridCol w="917971">
                  <a:extLst>
                    <a:ext uri="{9D8B030D-6E8A-4147-A177-3AD203B41FA5}">
                      <a16:colId xmlns:a16="http://schemas.microsoft.com/office/drawing/2014/main" val="1822137201"/>
                    </a:ext>
                  </a:extLst>
                </a:gridCol>
                <a:gridCol w="618706">
                  <a:extLst>
                    <a:ext uri="{9D8B030D-6E8A-4147-A177-3AD203B41FA5}">
                      <a16:colId xmlns:a16="http://schemas.microsoft.com/office/drawing/2014/main" val="1955980441"/>
                    </a:ext>
                  </a:extLst>
                </a:gridCol>
                <a:gridCol w="860808">
                  <a:extLst>
                    <a:ext uri="{9D8B030D-6E8A-4147-A177-3AD203B41FA5}">
                      <a16:colId xmlns:a16="http://schemas.microsoft.com/office/drawing/2014/main" val="13315832"/>
                    </a:ext>
                  </a:extLst>
                </a:gridCol>
                <a:gridCol w="635519">
                  <a:extLst>
                    <a:ext uri="{9D8B030D-6E8A-4147-A177-3AD203B41FA5}">
                      <a16:colId xmlns:a16="http://schemas.microsoft.com/office/drawing/2014/main" val="3776511421"/>
                    </a:ext>
                  </a:extLst>
                </a:gridCol>
                <a:gridCol w="645606">
                  <a:extLst>
                    <a:ext uri="{9D8B030D-6E8A-4147-A177-3AD203B41FA5}">
                      <a16:colId xmlns:a16="http://schemas.microsoft.com/office/drawing/2014/main" val="2988744686"/>
                    </a:ext>
                  </a:extLst>
                </a:gridCol>
                <a:gridCol w="635519">
                  <a:extLst>
                    <a:ext uri="{9D8B030D-6E8A-4147-A177-3AD203B41FA5}">
                      <a16:colId xmlns:a16="http://schemas.microsoft.com/office/drawing/2014/main" val="756381015"/>
                    </a:ext>
                  </a:extLst>
                </a:gridCol>
              </a:tblGrid>
              <a:tr h="203200">
                <a:tc>
                  <a:txBody>
                    <a:bodyPr/>
                    <a:lstStyle/>
                    <a:p>
                      <a:pPr algn="ctr" fontAlgn="b"/>
                      <a:r>
                        <a:rPr lang="en-GB" sz="1200" u="none" strike="noStrike" dirty="0">
                          <a:effectLst/>
                        </a:rPr>
                        <a:t>Accession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Subtype</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Label</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AA</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AD</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AE</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6032800"/>
                  </a:ext>
                </a:extLst>
              </a:tr>
              <a:tr h="203200">
                <a:tc>
                  <a:txBody>
                    <a:bodyPr/>
                    <a:lstStyle/>
                    <a:p>
                      <a:pPr algn="ctr" fontAlgn="b"/>
                      <a:r>
                        <a:rPr lang="en-GB" sz="1200" u="none" strike="noStrike" dirty="0">
                          <a:effectLst/>
                        </a:rPr>
                        <a:t>AFM09352.1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H5N2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Avian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0.00398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0.00133</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493677563"/>
                  </a:ext>
                </a:extLst>
              </a:tr>
              <a:tr h="203200">
                <a:tc>
                  <a:txBody>
                    <a:bodyPr/>
                    <a:lstStyle/>
                    <a:p>
                      <a:pPr algn="ctr" fontAlgn="b"/>
                      <a:r>
                        <a:rPr lang="en-GB" sz="1200" u="none" strike="noStrike">
                          <a:effectLst/>
                        </a:rPr>
                        <a:t>JN543647.1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H9N2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0.00535</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0.00134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985226373"/>
                  </a:ext>
                </a:extLst>
              </a:tr>
              <a:tr h="203200">
                <a:tc>
                  <a:txBody>
                    <a:bodyPr/>
                    <a:lstStyle/>
                    <a:p>
                      <a:pPr algn="ctr" fontAlgn="b"/>
                      <a:r>
                        <a:rPr lang="en-GB" sz="1200" u="none" strike="noStrike">
                          <a:effectLst/>
                        </a:rPr>
                        <a:t>JN543651.1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H9N2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0.00536</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7894185"/>
                  </a:ext>
                </a:extLst>
              </a:tr>
              <a:tr h="203200">
                <a:tc>
                  <a:txBody>
                    <a:bodyPr/>
                    <a:lstStyle/>
                    <a:p>
                      <a:pPr algn="ctr" fontAlgn="b"/>
                      <a:r>
                        <a:rPr lang="en-GB" sz="1200" u="none" strike="noStrike" dirty="0">
                          <a:effectLst/>
                        </a:rPr>
                        <a:t>JN543662.1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H9N2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0.00670</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1813555"/>
                  </a:ext>
                </a:extLst>
              </a:tr>
              <a:tr h="203200">
                <a:tc>
                  <a:txBody>
                    <a:bodyPr/>
                    <a:lstStyle/>
                    <a:p>
                      <a:pPr algn="ctr" fontAlgn="b"/>
                      <a:r>
                        <a:rPr lang="en-GB" sz="1200" u="none" strike="noStrike" dirty="0">
                          <a:effectLst/>
                        </a:rPr>
                        <a:t>AIE48553.1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0.00528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173026321"/>
                  </a:ext>
                </a:extLst>
              </a:tr>
              <a:tr h="203200">
                <a:tc>
                  <a:txBody>
                    <a:bodyPr/>
                    <a:lstStyle/>
                    <a:p>
                      <a:pPr algn="ctr" fontAlgn="b"/>
                      <a:r>
                        <a:rPr lang="en-GB" sz="1200" u="none" strike="noStrike">
                          <a:effectLst/>
                        </a:rPr>
                        <a:t>AIE48735.1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0.00528</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9504737"/>
                  </a:ext>
                </a:extLst>
              </a:tr>
              <a:tr h="203200">
                <a:tc>
                  <a:txBody>
                    <a:bodyPr/>
                    <a:lstStyle/>
                    <a:p>
                      <a:pPr algn="ctr" fontAlgn="b"/>
                      <a:r>
                        <a:rPr lang="en-GB" sz="1200" u="none" strike="noStrike">
                          <a:effectLst/>
                        </a:rPr>
                        <a:t>AIE49234.1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0.00661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573244555"/>
                  </a:ext>
                </a:extLst>
              </a:tr>
              <a:tr h="203200">
                <a:tc>
                  <a:txBody>
                    <a:bodyPr/>
                    <a:lstStyle/>
                    <a:p>
                      <a:pPr algn="ctr" fontAlgn="b"/>
                      <a:r>
                        <a:rPr lang="en-GB" sz="1200" u="none" strike="noStrike">
                          <a:effectLst/>
                        </a:rPr>
                        <a:t>AEK86179.1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H1N2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0.00661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0.00132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2590097225"/>
                  </a:ext>
                </a:extLst>
              </a:tr>
            </a:tbl>
          </a:graphicData>
        </a:graphic>
      </p:graphicFrame>
      <p:pic>
        <p:nvPicPr>
          <p:cNvPr id="13" name="Picture 12">
            <a:extLst>
              <a:ext uri="{FF2B5EF4-FFF2-40B4-BE49-F238E27FC236}">
                <a16:creationId xmlns:a16="http://schemas.microsoft.com/office/drawing/2014/main" id="{F5F66E08-BC6D-4AC1-7AEB-DB3B8BF0E011}"/>
              </a:ext>
            </a:extLst>
          </p:cNvPr>
          <p:cNvPicPr>
            <a:picLocks noChangeAspect="1"/>
          </p:cNvPicPr>
          <p:nvPr/>
        </p:nvPicPr>
        <p:blipFill>
          <a:blip r:embed="rId3"/>
          <a:srcRect l="6836" b="47509"/>
          <a:stretch/>
        </p:blipFill>
        <p:spPr>
          <a:xfrm>
            <a:off x="0" y="366566"/>
            <a:ext cx="12192000" cy="4021107"/>
          </a:xfrm>
          <a:prstGeom prst="rect">
            <a:avLst/>
          </a:prstGeom>
        </p:spPr>
      </p:pic>
      <p:sp>
        <p:nvSpPr>
          <p:cNvPr id="14" name="TextBox 13">
            <a:extLst>
              <a:ext uri="{FF2B5EF4-FFF2-40B4-BE49-F238E27FC236}">
                <a16:creationId xmlns:a16="http://schemas.microsoft.com/office/drawing/2014/main" id="{8AAEF665-CA9E-EDB0-A5BF-31F0BD41F5EE}"/>
              </a:ext>
            </a:extLst>
          </p:cNvPr>
          <p:cNvSpPr txBox="1"/>
          <p:nvPr/>
        </p:nvSpPr>
        <p:spPr>
          <a:xfrm>
            <a:off x="5214256" y="4643156"/>
            <a:ext cx="4595665" cy="523220"/>
          </a:xfrm>
          <a:prstGeom prst="rect">
            <a:avLst/>
          </a:prstGeom>
          <a:noFill/>
        </p:spPr>
        <p:txBody>
          <a:bodyPr wrap="square" rtlCol="0">
            <a:spAutoFit/>
          </a:bodyPr>
          <a:lstStyle/>
          <a:p>
            <a:pPr algn="ctr"/>
            <a:r>
              <a:rPr lang="en-GB" sz="2800" dirty="0"/>
              <a:t>Model</a:t>
            </a:r>
            <a:r>
              <a:rPr lang="en-GB" sz="2800" baseline="-25000" dirty="0"/>
              <a:t>1</a:t>
            </a:r>
            <a:r>
              <a:rPr lang="en-GB" sz="2800" dirty="0"/>
              <a:t>: Label ~ AA+AD+AE…</a:t>
            </a:r>
          </a:p>
        </p:txBody>
      </p:sp>
      <p:sp>
        <p:nvSpPr>
          <p:cNvPr id="2" name="Rectangle 1">
            <a:extLst>
              <a:ext uri="{FF2B5EF4-FFF2-40B4-BE49-F238E27FC236}">
                <a16:creationId xmlns:a16="http://schemas.microsoft.com/office/drawing/2014/main" id="{1A63D551-204C-774B-517E-E5D01A0301A4}"/>
              </a:ext>
            </a:extLst>
          </p:cNvPr>
          <p:cNvSpPr/>
          <p:nvPr/>
        </p:nvSpPr>
        <p:spPr>
          <a:xfrm>
            <a:off x="225288" y="5834743"/>
            <a:ext cx="4314129" cy="60706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B50540D5-55E5-9DEF-7508-76EABDF01ECD}"/>
              </a:ext>
            </a:extLst>
          </p:cNvPr>
          <p:cNvSpPr txBox="1"/>
          <p:nvPr/>
        </p:nvSpPr>
        <p:spPr>
          <a:xfrm>
            <a:off x="5214256" y="5064812"/>
            <a:ext cx="4595665" cy="954107"/>
          </a:xfrm>
          <a:prstGeom prst="rect">
            <a:avLst/>
          </a:prstGeom>
          <a:noFill/>
        </p:spPr>
        <p:txBody>
          <a:bodyPr wrap="square" rtlCol="0">
            <a:spAutoFit/>
          </a:bodyPr>
          <a:lstStyle/>
          <a:p>
            <a:pPr algn="ctr"/>
            <a:r>
              <a:rPr lang="en-GB" sz="2800" dirty="0"/>
              <a:t>using the features from non-H1N1 proteins only </a:t>
            </a:r>
          </a:p>
        </p:txBody>
      </p:sp>
    </p:spTree>
    <p:extLst>
      <p:ext uri="{BB962C8B-B14F-4D97-AF65-F5344CB8AC3E}">
        <p14:creationId xmlns:p14="http://schemas.microsoft.com/office/powerpoint/2010/main" val="40368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A7230-CC68-8094-98EE-2F83D80D9F62}"/>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4F77233-2A14-D7C5-AF4F-C726611A9DC6}"/>
              </a:ext>
            </a:extLst>
          </p:cNvPr>
          <p:cNvGrpSpPr/>
          <p:nvPr/>
        </p:nvGrpSpPr>
        <p:grpSpPr>
          <a:xfrm>
            <a:off x="395417" y="4396411"/>
            <a:ext cx="11495941" cy="2267300"/>
            <a:chOff x="758286" y="4559697"/>
            <a:chExt cx="9678737" cy="1908900"/>
          </a:xfrm>
        </p:grpSpPr>
        <p:pic>
          <p:nvPicPr>
            <p:cNvPr id="15" name="Picture 14">
              <a:extLst>
                <a:ext uri="{FF2B5EF4-FFF2-40B4-BE49-F238E27FC236}">
                  <a16:creationId xmlns:a16="http://schemas.microsoft.com/office/drawing/2014/main" id="{8F5E8ADC-3332-2BD2-8F2D-7BA40DF8DB0C}"/>
                </a:ext>
              </a:extLst>
            </p:cNvPr>
            <p:cNvPicPr>
              <a:picLocks noChangeAspect="1"/>
            </p:cNvPicPr>
            <p:nvPr/>
          </p:nvPicPr>
          <p:blipFill>
            <a:blip r:embed="rId3"/>
            <a:srcRect l="5873" t="8956" r="64932" b="69120"/>
            <a:stretch/>
          </p:blipFill>
          <p:spPr>
            <a:xfrm>
              <a:off x="758286" y="4559697"/>
              <a:ext cx="3597081" cy="1908900"/>
            </a:xfrm>
            <a:prstGeom prst="rect">
              <a:avLst/>
            </a:prstGeom>
          </p:spPr>
        </p:pic>
        <p:sp>
          <p:nvSpPr>
            <p:cNvPr id="17" name="TextBox 16">
              <a:extLst>
                <a:ext uri="{FF2B5EF4-FFF2-40B4-BE49-F238E27FC236}">
                  <a16:creationId xmlns:a16="http://schemas.microsoft.com/office/drawing/2014/main" id="{DA0B02F1-4669-EA6D-B20F-22E6B5928D0E}"/>
                </a:ext>
              </a:extLst>
            </p:cNvPr>
            <p:cNvSpPr txBox="1"/>
            <p:nvPr/>
          </p:nvSpPr>
          <p:spPr>
            <a:xfrm>
              <a:off x="5250361" y="4992364"/>
              <a:ext cx="2192027" cy="1200329"/>
            </a:xfrm>
            <a:prstGeom prst="rect">
              <a:avLst/>
            </a:prstGeom>
            <a:noFill/>
          </p:spPr>
          <p:txBody>
            <a:bodyPr wrap="square" rtlCol="0">
              <a:spAutoFit/>
            </a:bodyPr>
            <a:lstStyle/>
            <a:p>
              <a:r>
                <a:rPr lang="en-GB" dirty="0"/>
                <a:t>Feed H1N1 test data into Stack</a:t>
              </a:r>
              <a:r>
                <a:rPr lang="en-GB" baseline="-25000" dirty="0"/>
                <a:t>1</a:t>
              </a:r>
              <a:r>
                <a:rPr lang="en-GB" dirty="0"/>
                <a:t> model to assess model competency</a:t>
              </a:r>
            </a:p>
          </p:txBody>
        </p:sp>
        <p:cxnSp>
          <p:nvCxnSpPr>
            <p:cNvPr id="19" name="Straight Arrow Connector 18">
              <a:extLst>
                <a:ext uri="{FF2B5EF4-FFF2-40B4-BE49-F238E27FC236}">
                  <a16:creationId xmlns:a16="http://schemas.microsoft.com/office/drawing/2014/main" id="{C63AFB25-CD0E-8502-4B30-C7F67D95C3E8}"/>
                </a:ext>
              </a:extLst>
            </p:cNvPr>
            <p:cNvCxnSpPr>
              <a:cxnSpLocks/>
            </p:cNvCxnSpPr>
            <p:nvPr/>
          </p:nvCxnSpPr>
          <p:spPr>
            <a:xfrm>
              <a:off x="4401056" y="5374051"/>
              <a:ext cx="81403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1F60D060-1DDB-974A-8781-F3D97034F679}"/>
                </a:ext>
              </a:extLst>
            </p:cNvPr>
            <p:cNvSpPr txBox="1"/>
            <p:nvPr/>
          </p:nvSpPr>
          <p:spPr>
            <a:xfrm>
              <a:off x="8129307" y="5130863"/>
              <a:ext cx="2307716" cy="923330"/>
            </a:xfrm>
            <a:prstGeom prst="rect">
              <a:avLst/>
            </a:prstGeom>
            <a:noFill/>
          </p:spPr>
          <p:txBody>
            <a:bodyPr wrap="square" rtlCol="0">
              <a:spAutoFit/>
            </a:bodyPr>
            <a:lstStyle/>
            <a:p>
              <a:r>
                <a:rPr lang="en-GB" dirty="0"/>
                <a:t>Repeat for each of the 25 selected subtypes</a:t>
              </a:r>
            </a:p>
          </p:txBody>
        </p:sp>
        <p:cxnSp>
          <p:nvCxnSpPr>
            <p:cNvPr id="21" name="Straight Arrow Connector 20">
              <a:extLst>
                <a:ext uri="{FF2B5EF4-FFF2-40B4-BE49-F238E27FC236}">
                  <a16:creationId xmlns:a16="http://schemas.microsoft.com/office/drawing/2014/main" id="{B0C9B509-AE98-4579-870C-59C54331FD27}"/>
                </a:ext>
              </a:extLst>
            </p:cNvPr>
            <p:cNvCxnSpPr>
              <a:cxnSpLocks/>
            </p:cNvCxnSpPr>
            <p:nvPr/>
          </p:nvCxnSpPr>
          <p:spPr>
            <a:xfrm>
              <a:off x="7130240" y="5374051"/>
              <a:ext cx="97015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2" name="Picture 1">
            <a:extLst>
              <a:ext uri="{FF2B5EF4-FFF2-40B4-BE49-F238E27FC236}">
                <a16:creationId xmlns:a16="http://schemas.microsoft.com/office/drawing/2014/main" id="{8D67E59B-3502-A142-9610-0F7ABC769559}"/>
              </a:ext>
            </a:extLst>
          </p:cNvPr>
          <p:cNvPicPr>
            <a:picLocks noChangeAspect="1"/>
          </p:cNvPicPr>
          <p:nvPr/>
        </p:nvPicPr>
        <p:blipFill>
          <a:blip r:embed="rId4"/>
          <a:srcRect l="6836" b="47509"/>
          <a:stretch/>
        </p:blipFill>
        <p:spPr>
          <a:xfrm>
            <a:off x="0" y="366566"/>
            <a:ext cx="12192000" cy="4021107"/>
          </a:xfrm>
          <a:prstGeom prst="rect">
            <a:avLst/>
          </a:prstGeom>
        </p:spPr>
      </p:pic>
    </p:spTree>
    <p:extLst>
      <p:ext uri="{BB962C8B-B14F-4D97-AF65-F5344CB8AC3E}">
        <p14:creationId xmlns:p14="http://schemas.microsoft.com/office/powerpoint/2010/main" val="3558845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F386CC-82F3-837C-656C-1EF67EB2BF01}"/>
              </a:ext>
            </a:extLst>
          </p:cNvPr>
          <p:cNvPicPr>
            <a:picLocks noChangeAspect="1"/>
          </p:cNvPicPr>
          <p:nvPr/>
        </p:nvPicPr>
        <p:blipFill>
          <a:blip r:embed="rId2"/>
          <a:srcRect r="8191"/>
          <a:stretch/>
        </p:blipFill>
        <p:spPr>
          <a:xfrm>
            <a:off x="0" y="0"/>
            <a:ext cx="7870371" cy="6858000"/>
          </a:xfrm>
          <a:prstGeom prst="rect">
            <a:avLst/>
          </a:prstGeom>
        </p:spPr>
      </p:pic>
      <p:sp>
        <p:nvSpPr>
          <p:cNvPr id="6" name="TextBox 5">
            <a:extLst>
              <a:ext uri="{FF2B5EF4-FFF2-40B4-BE49-F238E27FC236}">
                <a16:creationId xmlns:a16="http://schemas.microsoft.com/office/drawing/2014/main" id="{45252928-9CCE-97EC-BF71-41FA4017869A}"/>
              </a:ext>
            </a:extLst>
          </p:cNvPr>
          <p:cNvSpPr txBox="1"/>
          <p:nvPr/>
        </p:nvSpPr>
        <p:spPr>
          <a:xfrm>
            <a:off x="7870370" y="-1"/>
            <a:ext cx="4321629" cy="2862322"/>
          </a:xfrm>
          <a:prstGeom prst="rect">
            <a:avLst/>
          </a:prstGeom>
          <a:noFill/>
        </p:spPr>
        <p:txBody>
          <a:bodyPr wrap="square" rtlCol="0">
            <a:spAutoFit/>
          </a:bodyPr>
          <a:lstStyle/>
          <a:p>
            <a:r>
              <a:rPr lang="en-GB" u="sng" dirty="0"/>
              <a:t>Frequency of Mis-labelled Predictions</a:t>
            </a:r>
          </a:p>
          <a:p>
            <a:pPr marL="285750" indent="-285750">
              <a:buFont typeface="Arial" panose="020B0604020202020204" pitchFamily="34" charset="0"/>
              <a:buChar char="•"/>
            </a:pPr>
            <a:endParaRPr lang="en-GB" dirty="0"/>
          </a:p>
          <a:p>
            <a:r>
              <a:rPr lang="en-GB" i="1" dirty="0">
                <a:solidFill>
                  <a:schemeClr val="tx1">
                    <a:lumMod val="50000"/>
                    <a:lumOff val="50000"/>
                  </a:schemeClr>
                </a:solidFill>
              </a:rPr>
              <a:t>Frequencies &lt;0.01% not shown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2.51% of swine-origin samples were incorrectly predicted as avian-origin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Human-origin sequences were </a:t>
            </a:r>
            <a:r>
              <a:rPr lang="en-GB" i="1" dirty="0"/>
              <a:t>more</a:t>
            </a:r>
            <a:r>
              <a:rPr lang="en-GB" dirty="0"/>
              <a:t> likely to be classed as swine-origin (8.13%) than from humans (7.23%)</a:t>
            </a:r>
          </a:p>
        </p:txBody>
      </p:sp>
    </p:spTree>
    <p:extLst>
      <p:ext uri="{BB962C8B-B14F-4D97-AF65-F5344CB8AC3E}">
        <p14:creationId xmlns:p14="http://schemas.microsoft.com/office/powerpoint/2010/main" val="1307281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A471-00D8-7DB4-4843-320E394B3342}"/>
              </a:ext>
            </a:extLst>
          </p:cNvPr>
          <p:cNvSpPr>
            <a:spLocks noGrp="1"/>
          </p:cNvSpPr>
          <p:nvPr>
            <p:ph type="title"/>
          </p:nvPr>
        </p:nvSpPr>
        <p:spPr/>
        <p:txBody>
          <a:bodyPr/>
          <a:lstStyle/>
          <a:p>
            <a:r>
              <a:rPr lang="en-GB" dirty="0"/>
              <a:t>Phylogenetics</a:t>
            </a:r>
          </a:p>
        </p:txBody>
      </p:sp>
      <p:sp>
        <p:nvSpPr>
          <p:cNvPr id="3" name="Content Placeholder 2">
            <a:extLst>
              <a:ext uri="{FF2B5EF4-FFF2-40B4-BE49-F238E27FC236}">
                <a16:creationId xmlns:a16="http://schemas.microsoft.com/office/drawing/2014/main" id="{B8E7C1F7-680D-4733-4F2D-2CA63E3C1E19}"/>
              </a:ext>
            </a:extLst>
          </p:cNvPr>
          <p:cNvSpPr>
            <a:spLocks noGrp="1"/>
          </p:cNvSpPr>
          <p:nvPr>
            <p:ph idx="1"/>
          </p:nvPr>
        </p:nvSpPr>
        <p:spPr>
          <a:xfrm>
            <a:off x="200723" y="1825625"/>
            <a:ext cx="5798633" cy="4351338"/>
          </a:xfrm>
        </p:spPr>
        <p:txBody>
          <a:bodyPr/>
          <a:lstStyle/>
          <a:p>
            <a:r>
              <a:rPr lang="en-GB" dirty="0"/>
              <a:t>How neatly do protein physio-chemical properties map onto trees?</a:t>
            </a:r>
          </a:p>
          <a:p>
            <a:r>
              <a:rPr lang="en-GB" dirty="0"/>
              <a:t>8 trees, one for each genomic segment</a:t>
            </a:r>
          </a:p>
          <a:p>
            <a:r>
              <a:rPr lang="en-GB" dirty="0"/>
              <a:t>Do the patterns match predictions from the ML models? </a:t>
            </a:r>
          </a:p>
        </p:txBody>
      </p:sp>
      <p:pic>
        <p:nvPicPr>
          <p:cNvPr id="7" name="Picture 6">
            <a:extLst>
              <a:ext uri="{FF2B5EF4-FFF2-40B4-BE49-F238E27FC236}">
                <a16:creationId xmlns:a16="http://schemas.microsoft.com/office/drawing/2014/main" id="{D754B6DB-D1D2-358A-3463-51F92D1C62C3}"/>
              </a:ext>
            </a:extLst>
          </p:cNvPr>
          <p:cNvPicPr>
            <a:picLocks noChangeAspect="1"/>
          </p:cNvPicPr>
          <p:nvPr/>
        </p:nvPicPr>
        <p:blipFill>
          <a:blip r:embed="rId3"/>
          <a:stretch>
            <a:fillRect/>
          </a:stretch>
        </p:blipFill>
        <p:spPr>
          <a:xfrm>
            <a:off x="5999356" y="665356"/>
            <a:ext cx="6192644" cy="6192644"/>
          </a:xfrm>
          <a:prstGeom prst="rect">
            <a:avLst/>
          </a:prstGeom>
        </p:spPr>
      </p:pic>
    </p:spTree>
    <p:extLst>
      <p:ext uri="{BB962C8B-B14F-4D97-AF65-F5344CB8AC3E}">
        <p14:creationId xmlns:p14="http://schemas.microsoft.com/office/powerpoint/2010/main" val="1019631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4625</TotalTime>
  <Words>1195</Words>
  <Application>Microsoft Macintosh PowerPoint</Application>
  <PresentationFormat>Widescreen</PresentationFormat>
  <Paragraphs>188</Paragraphs>
  <Slides>13</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Aptos Display</vt:lpstr>
      <vt:lpstr>Aptos Narrow</vt:lpstr>
      <vt:lpstr>Arial</vt:lpstr>
      <vt:lpstr>Calibri</vt:lpstr>
      <vt:lpstr>roboto</vt:lpstr>
      <vt:lpstr>Office Theme</vt:lpstr>
      <vt:lpstr> Machine Learning Meets Phylodynamics</vt:lpstr>
      <vt:lpstr>PowerPoint Presentation</vt:lpstr>
      <vt:lpstr>Data Curation</vt:lpstr>
      <vt:lpstr>PowerPoint Presentation</vt:lpstr>
      <vt:lpstr>Machine Learning Models</vt:lpstr>
      <vt:lpstr>PowerPoint Presentation</vt:lpstr>
      <vt:lpstr>PowerPoint Presentation</vt:lpstr>
      <vt:lpstr>PowerPoint Presentation</vt:lpstr>
      <vt:lpstr>Phylogenetics</vt:lpstr>
      <vt:lpstr>Phylogenetics</vt:lpstr>
      <vt:lpstr>Validation: Models to Phylogenetics</vt:lpstr>
      <vt:lpstr>Future Directions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Jordan Bone (PGR)</dc:creator>
  <cp:lastModifiedBy>Jordan Bone (PGR)</cp:lastModifiedBy>
  <cp:revision>78</cp:revision>
  <dcterms:created xsi:type="dcterms:W3CDTF">2024-12-11T09:23:09Z</dcterms:created>
  <dcterms:modified xsi:type="dcterms:W3CDTF">2025-06-05T13:46:39Z</dcterms:modified>
</cp:coreProperties>
</file>